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3" r:id="rId2"/>
    <p:sldId id="256" r:id="rId3"/>
    <p:sldId id="284" r:id="rId4"/>
    <p:sldId id="257" r:id="rId5"/>
    <p:sldId id="266" r:id="rId6"/>
    <p:sldId id="267" r:id="rId7"/>
    <p:sldId id="259" r:id="rId8"/>
    <p:sldId id="268" r:id="rId9"/>
    <p:sldId id="269" r:id="rId10"/>
    <p:sldId id="270" r:id="rId11"/>
    <p:sldId id="271" r:id="rId12"/>
    <p:sldId id="276" r:id="rId13"/>
    <p:sldId id="278" r:id="rId14"/>
    <p:sldId id="279" r:id="rId15"/>
    <p:sldId id="280" r:id="rId16"/>
    <p:sldId id="282" r:id="rId17"/>
    <p:sldId id="264" r:id="rId18"/>
    <p:sldId id="272" r:id="rId19"/>
    <p:sldId id="275" r:id="rId20"/>
    <p:sldId id="265" r:id="rId21"/>
    <p:sldId id="277" r:id="rId22"/>
    <p:sldId id="263" r:id="rId23"/>
    <p:sldId id="273" r:id="rId24"/>
    <p:sldId id="27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CBCB"/>
    <a:srgbClr val="F9DD57"/>
    <a:srgbClr val="3CD469"/>
    <a:srgbClr val="202020"/>
    <a:srgbClr val="C457A2"/>
    <a:srgbClr val="FF6F94"/>
    <a:srgbClr val="8D57C4"/>
    <a:srgbClr val="37C0FF"/>
    <a:srgbClr val="A9A9A9"/>
    <a:srgbClr val="D1D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3542" autoAdjust="0"/>
  </p:normalViewPr>
  <p:slideViewPr>
    <p:cSldViewPr snapToGrid="0">
      <p:cViewPr>
        <p:scale>
          <a:sx n="66" d="100"/>
          <a:sy n="66" d="100"/>
        </p:scale>
        <p:origin x="182" y="35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13FDC-33FF-4775-943A-396DC4E439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AB8E33-BD36-41AB-B681-3E0DE6A45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1633E-56BE-4434-BC1C-F7AC0493D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007D-9459-46F0-8D64-01C3C0ACFBB6}" type="datetimeFigureOut">
              <a:rPr lang="en-US" smtClean="0"/>
              <a:t>3/19/2018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BC70D-C12D-43F4-971B-6AEEC4E65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0190D-0002-49E9-9822-56B45C87F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726B7-B991-4AE9-B888-023F0516EF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502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3CE83-3490-42DD-A2CA-AEA3A8496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4F2E76-B230-4828-9281-002F8B9DE3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CB5C3-C8F3-4E78-ADAE-BCCA3B992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007D-9459-46F0-8D64-01C3C0ACFBB6}" type="datetimeFigureOut">
              <a:rPr lang="en-US" smtClean="0"/>
              <a:t>3/19/2018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0CC39-B11E-4B39-9FFC-051257FEB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FBAE0-3494-4ECD-8F6F-918C1158C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726B7-B991-4AE9-B888-023F0516EF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212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C487D2-0F39-4FC2-8260-7AE910F2C1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8A2593-435E-492C-835C-F22946B7C0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61E52-2D1B-4169-9BEE-FB9CB1696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007D-9459-46F0-8D64-01C3C0ACFBB6}" type="datetimeFigureOut">
              <a:rPr lang="en-US" smtClean="0"/>
              <a:t>3/19/2018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92D8A-F0DF-4A6D-978B-01FD303CA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1C6B00-5757-4505-96A9-EFB5F9AB9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726B7-B991-4AE9-B888-023F0516EF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500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FF6A5-DDAC-4EE7-8EC8-C519D7F73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996EE-55CC-46C6-8019-9E58BD53D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9BD26-152F-4F73-BBA6-3CA2860A4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007D-9459-46F0-8D64-01C3C0ACFBB6}" type="datetimeFigureOut">
              <a:rPr lang="en-US" smtClean="0"/>
              <a:t>3/19/2018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40765-0C5B-41BE-9DF2-F228AB10B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8BB6B-C4A6-4322-A3B3-B339A0DB6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726B7-B991-4AE9-B888-023F0516EF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824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29C5-CB87-420B-9B42-97C022BB6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358766-CBD7-4B0E-A2FD-BFA7A7368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3CB35-D469-439A-A04F-3D5A86E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007D-9459-46F0-8D64-01C3C0ACFBB6}" type="datetimeFigureOut">
              <a:rPr lang="en-US" smtClean="0"/>
              <a:t>3/19/2018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29D07-08DB-4D24-908B-B790A1B8B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5AFD0-6397-4311-BC04-E3BF9896A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726B7-B991-4AE9-B888-023F0516EF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876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7A70B-5B05-4278-BA04-B146343BC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F3120-E6FF-455C-8BF5-961DE73D68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49F25B-3803-4D46-8806-560C9B900B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733BB7-58A7-458E-AA1A-5E50DC1F2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007D-9459-46F0-8D64-01C3C0ACFBB6}" type="datetimeFigureOut">
              <a:rPr lang="en-US" smtClean="0"/>
              <a:t>3/19/2018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EA185F-F1C3-476D-BB7F-06B38BD93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DFD8C9-BD55-468C-B51F-D54DD18D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726B7-B991-4AE9-B888-023F0516EF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933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0C7AA-8BFD-468C-B831-15148D44C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7757A-AD62-46E8-9092-A2C633CA3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4795C5-9E85-40DB-AA2C-6D6CD4E45B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E101C6-CDC1-40CF-A844-2833CD7E1A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18E7C1-6808-4CC0-8609-44624C06D8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0054A2-AF83-4693-B0C3-1D754B267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007D-9459-46F0-8D64-01C3C0ACFBB6}" type="datetimeFigureOut">
              <a:rPr lang="en-US" smtClean="0"/>
              <a:t>3/19/2018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EBCD9A-9DEC-40F7-B851-5B786477E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45147B-61EC-4630-93A2-EB4952DF4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726B7-B991-4AE9-B888-023F0516EF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523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0C434-80D0-4B83-972C-FD9EC85CC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E489E8-9B42-4915-8BFE-CB4D5E2FD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007D-9459-46F0-8D64-01C3C0ACFBB6}" type="datetimeFigureOut">
              <a:rPr lang="en-US" smtClean="0"/>
              <a:t>3/19/2018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4D3FBD-A53F-463D-B22B-C5529C8ED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54E44-A99C-4D8C-B8B7-282DDDEA4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726B7-B991-4AE9-B888-023F0516EF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449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BD8B02-5890-44FB-A8C9-B1C66CFDD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007D-9459-46F0-8D64-01C3C0ACFBB6}" type="datetimeFigureOut">
              <a:rPr lang="en-US" smtClean="0"/>
              <a:t>3/19/2018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D9C0C0-5DBA-4C93-9668-C1B58CD12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BB231-2E11-4654-AEAA-C970244D2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726B7-B991-4AE9-B888-023F0516EF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449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C13F7-2B7E-45D6-9205-238FBBF8C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75F48-7A4E-4B61-8135-B6CEF1AA8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46BF47-1FC9-4E46-A6FE-9603AC8396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6FAACA-76F7-4EEB-A83C-35DD7B6EF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007D-9459-46F0-8D64-01C3C0ACFBB6}" type="datetimeFigureOut">
              <a:rPr lang="en-US" smtClean="0"/>
              <a:t>3/19/2018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B58816-C359-4B0A-9422-8BF23C65A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C6A0A1-1655-4606-A954-F5DDB8075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726B7-B991-4AE9-B888-023F0516EF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712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71EE9-7266-407D-B207-104F08EFC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DCC768-285E-469F-BEEF-052AEE13E3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26B492-63F3-48D3-991A-6D4E3C01EB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599200-9A62-49DD-B976-4343D7D80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007D-9459-46F0-8D64-01C3C0ACFBB6}" type="datetimeFigureOut">
              <a:rPr lang="en-US" smtClean="0"/>
              <a:t>3/19/2018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D42F20-B335-4DF9-A5B5-5317397B4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6ECC92-3270-4D24-8A87-E5A28EEF8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726B7-B991-4AE9-B888-023F0516EF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008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CB7519-F967-48F4-B782-717D7A22A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F3073-64FA-4D97-87D9-479FA44FF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E43E1-A38E-43BE-B1FB-6EF29F4C8E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5007D-9459-46F0-8D64-01C3C0ACFBB6}" type="datetimeFigureOut">
              <a:rPr lang="en-US" smtClean="0"/>
              <a:t>3/19/2018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F2D4A-FEA7-4C44-9B58-CB1F8D89BB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AFAE5-E31E-4217-9C42-9ADE2911A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B726B7-B991-4AE9-B888-023F0516EF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613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svg"/><Relationship Id="rId4" Type="http://schemas.openxmlformats.org/officeDocument/2006/relationships/image" Target="../media/image9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34.sv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svg"/><Relationship Id="rId3" Type="http://schemas.openxmlformats.org/officeDocument/2006/relationships/image" Target="../media/image111.png"/><Relationship Id="rId7" Type="http://schemas.openxmlformats.org/officeDocument/2006/relationships/image" Target="../media/image27.pn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svg"/><Relationship Id="rId5" Type="http://schemas.openxmlformats.org/officeDocument/2006/relationships/image" Target="../media/image37.png"/><Relationship Id="rId10" Type="http://schemas.openxmlformats.org/officeDocument/2006/relationships/image" Target="../media/image115.svg"/><Relationship Id="rId4" Type="http://schemas.openxmlformats.org/officeDocument/2006/relationships/image" Target="../media/image112.svg"/><Relationship Id="rId9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svg"/><Relationship Id="rId3" Type="http://schemas.openxmlformats.org/officeDocument/2006/relationships/image" Target="../media/image116.png"/><Relationship Id="rId7" Type="http://schemas.openxmlformats.org/officeDocument/2006/relationships/image" Target="../media/image11.pn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svg"/><Relationship Id="rId5" Type="http://schemas.openxmlformats.org/officeDocument/2006/relationships/image" Target="../media/image118.png"/><Relationship Id="rId10" Type="http://schemas.openxmlformats.org/officeDocument/2006/relationships/image" Target="../media/image121.svg"/><Relationship Id="rId4" Type="http://schemas.openxmlformats.org/officeDocument/2006/relationships/image" Target="../media/image117.svg"/><Relationship Id="rId9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9" Type="http://schemas.openxmlformats.org/officeDocument/2006/relationships/image" Target="../media/image40.svg"/><Relationship Id="rId21" Type="http://schemas.openxmlformats.org/officeDocument/2006/relationships/image" Target="../media/image22.svg"/><Relationship Id="rId34" Type="http://schemas.openxmlformats.org/officeDocument/2006/relationships/image" Target="../media/image35.png"/><Relationship Id="rId42" Type="http://schemas.openxmlformats.org/officeDocument/2006/relationships/image" Target="../media/image43.png"/><Relationship Id="rId47" Type="http://schemas.openxmlformats.org/officeDocument/2006/relationships/image" Target="../media/image48.svg"/><Relationship Id="rId50" Type="http://schemas.openxmlformats.org/officeDocument/2006/relationships/image" Target="../media/image51.png"/><Relationship Id="rId55" Type="http://schemas.openxmlformats.org/officeDocument/2006/relationships/image" Target="../media/image56.svg"/><Relationship Id="rId63" Type="http://schemas.openxmlformats.org/officeDocument/2006/relationships/image" Target="../media/image64.svg"/><Relationship Id="rId68" Type="http://schemas.openxmlformats.org/officeDocument/2006/relationships/image" Target="../media/image69.png"/><Relationship Id="rId7" Type="http://schemas.openxmlformats.org/officeDocument/2006/relationships/image" Target="../media/image8.svg"/><Relationship Id="rId71" Type="http://schemas.openxmlformats.org/officeDocument/2006/relationships/image" Target="../media/image72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9" Type="http://schemas.openxmlformats.org/officeDocument/2006/relationships/image" Target="../media/image3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37" Type="http://schemas.openxmlformats.org/officeDocument/2006/relationships/image" Target="../media/image38.svg"/><Relationship Id="rId40" Type="http://schemas.openxmlformats.org/officeDocument/2006/relationships/image" Target="../media/image41.png"/><Relationship Id="rId45" Type="http://schemas.openxmlformats.org/officeDocument/2006/relationships/image" Target="../media/image46.svg"/><Relationship Id="rId53" Type="http://schemas.openxmlformats.org/officeDocument/2006/relationships/image" Target="../media/image54.svg"/><Relationship Id="rId58" Type="http://schemas.openxmlformats.org/officeDocument/2006/relationships/image" Target="../media/image59.png"/><Relationship Id="rId66" Type="http://schemas.openxmlformats.org/officeDocument/2006/relationships/image" Target="../media/image67.pn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28" Type="http://schemas.openxmlformats.org/officeDocument/2006/relationships/image" Target="../media/image29.png"/><Relationship Id="rId36" Type="http://schemas.openxmlformats.org/officeDocument/2006/relationships/image" Target="../media/image37.png"/><Relationship Id="rId49" Type="http://schemas.openxmlformats.org/officeDocument/2006/relationships/image" Target="../media/image50.svg"/><Relationship Id="rId57" Type="http://schemas.openxmlformats.org/officeDocument/2006/relationships/image" Target="../media/image58.svg"/><Relationship Id="rId61" Type="http://schemas.openxmlformats.org/officeDocument/2006/relationships/image" Target="../media/image62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31" Type="http://schemas.openxmlformats.org/officeDocument/2006/relationships/image" Target="../media/image32.svg"/><Relationship Id="rId44" Type="http://schemas.openxmlformats.org/officeDocument/2006/relationships/image" Target="../media/image45.png"/><Relationship Id="rId52" Type="http://schemas.openxmlformats.org/officeDocument/2006/relationships/image" Target="../media/image53.png"/><Relationship Id="rId60" Type="http://schemas.openxmlformats.org/officeDocument/2006/relationships/image" Target="../media/image61.png"/><Relationship Id="rId65" Type="http://schemas.openxmlformats.org/officeDocument/2006/relationships/image" Target="../media/image6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svg"/><Relationship Id="rId30" Type="http://schemas.openxmlformats.org/officeDocument/2006/relationships/image" Target="../media/image31.png"/><Relationship Id="rId35" Type="http://schemas.openxmlformats.org/officeDocument/2006/relationships/image" Target="../media/image36.svg"/><Relationship Id="rId43" Type="http://schemas.openxmlformats.org/officeDocument/2006/relationships/image" Target="../media/image44.svg"/><Relationship Id="rId48" Type="http://schemas.openxmlformats.org/officeDocument/2006/relationships/image" Target="../media/image49.png"/><Relationship Id="rId56" Type="http://schemas.openxmlformats.org/officeDocument/2006/relationships/image" Target="../media/image57.png"/><Relationship Id="rId64" Type="http://schemas.openxmlformats.org/officeDocument/2006/relationships/image" Target="../media/image65.png"/><Relationship Id="rId69" Type="http://schemas.openxmlformats.org/officeDocument/2006/relationships/image" Target="../media/image70.svg"/><Relationship Id="rId8" Type="http://schemas.openxmlformats.org/officeDocument/2006/relationships/image" Target="../media/image9.png"/><Relationship Id="rId51" Type="http://schemas.openxmlformats.org/officeDocument/2006/relationships/image" Target="../media/image52.svg"/><Relationship Id="rId3" Type="http://schemas.openxmlformats.org/officeDocument/2006/relationships/image" Target="../media/image4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5" Type="http://schemas.openxmlformats.org/officeDocument/2006/relationships/image" Target="../media/image26.svg"/><Relationship Id="rId33" Type="http://schemas.openxmlformats.org/officeDocument/2006/relationships/image" Target="../media/image34.svg"/><Relationship Id="rId38" Type="http://schemas.openxmlformats.org/officeDocument/2006/relationships/image" Target="../media/image39.png"/><Relationship Id="rId46" Type="http://schemas.openxmlformats.org/officeDocument/2006/relationships/image" Target="../media/image47.png"/><Relationship Id="rId59" Type="http://schemas.openxmlformats.org/officeDocument/2006/relationships/image" Target="../media/image60.svg"/><Relationship Id="rId67" Type="http://schemas.openxmlformats.org/officeDocument/2006/relationships/image" Target="../media/image68.svg"/><Relationship Id="rId20" Type="http://schemas.openxmlformats.org/officeDocument/2006/relationships/image" Target="../media/image21.png"/><Relationship Id="rId41" Type="http://schemas.openxmlformats.org/officeDocument/2006/relationships/image" Target="../media/image42.svg"/><Relationship Id="rId54" Type="http://schemas.openxmlformats.org/officeDocument/2006/relationships/image" Target="../media/image55.png"/><Relationship Id="rId62" Type="http://schemas.openxmlformats.org/officeDocument/2006/relationships/image" Target="../media/image63.png"/><Relationship Id="rId70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4" Type="http://schemas.openxmlformats.org/officeDocument/2006/relationships/image" Target="../media/image8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svg"/><Relationship Id="rId5" Type="http://schemas.openxmlformats.org/officeDocument/2006/relationships/image" Target="../media/image88.png"/><Relationship Id="rId4" Type="http://schemas.openxmlformats.org/officeDocument/2006/relationships/image" Target="../media/image87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CE0A965-A4F2-4E47-A73D-EB43789B14BB}"/>
              </a:ext>
            </a:extLst>
          </p:cNvPr>
          <p:cNvSpPr txBox="1"/>
          <p:nvPr/>
        </p:nvSpPr>
        <p:spPr>
          <a:xfrm>
            <a:off x="0" y="2951922"/>
            <a:ext cx="12191999" cy="1240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Система за управление на </a:t>
            </a:r>
          </a:p>
          <a:p>
            <a:pPr algn="ctr"/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дентална практика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216BB8-C3D0-41EC-88A0-97BC076A03F3}"/>
              </a:ext>
            </a:extLst>
          </p:cNvPr>
          <p:cNvSpPr txBox="1"/>
          <p:nvPr/>
        </p:nvSpPr>
        <p:spPr>
          <a:xfrm>
            <a:off x="303319" y="5923357"/>
            <a:ext cx="4714451" cy="78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Дипломант: </a:t>
            </a: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Александар Станковски ФН: 24930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33F06-A1A4-4364-89B8-C0DD3702B2A3}"/>
              </a:ext>
            </a:extLst>
          </p:cNvPr>
          <p:cNvSpPr txBox="1"/>
          <p:nvPr/>
        </p:nvSpPr>
        <p:spPr>
          <a:xfrm>
            <a:off x="9202643" y="5923356"/>
            <a:ext cx="2686038" cy="78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ru-RU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Научен </a:t>
            </a:r>
            <a:r>
              <a:rPr lang="ru-RU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ръководител</a:t>
            </a:r>
            <a:r>
              <a:rPr lang="ru-RU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algn="r">
              <a:lnSpc>
                <a:spcPct val="150000"/>
              </a:lnSpc>
            </a:pPr>
            <a:r>
              <a:rPr lang="ru-RU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доц. д-р Милен Петров</a:t>
            </a:r>
          </a:p>
        </p:txBody>
      </p:sp>
    </p:spTree>
    <p:extLst>
      <p:ext uri="{BB962C8B-B14F-4D97-AF65-F5344CB8AC3E}">
        <p14:creationId xmlns:p14="http://schemas.microsoft.com/office/powerpoint/2010/main" val="379755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73B628-9002-4D4C-A7A3-FD2AB8BE97C6}"/>
              </a:ext>
            </a:extLst>
          </p:cNvPr>
          <p:cNvSpPr txBox="1"/>
          <p:nvPr/>
        </p:nvSpPr>
        <p:spPr>
          <a:xfrm>
            <a:off x="3390885" y="2388678"/>
            <a:ext cx="3725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Тестване</a:t>
            </a:r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7C0049E8-5C8E-402A-8C2B-026573B49507}"/>
              </a:ext>
            </a:extLst>
          </p:cNvPr>
          <p:cNvSpPr/>
          <p:nvPr/>
        </p:nvSpPr>
        <p:spPr>
          <a:xfrm>
            <a:off x="2785403" y="3330430"/>
            <a:ext cx="872197" cy="872197"/>
          </a:xfrm>
          <a:prstGeom prst="flowChartConnector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07</a:t>
            </a:r>
            <a:endParaRPr lang="en-US" sz="2400" dirty="0">
              <a:solidFill>
                <a:srgbClr val="CBCBCB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BE5F303C-246D-4705-875E-3253F9F1B265}"/>
              </a:ext>
            </a:extLst>
          </p:cNvPr>
          <p:cNvSpPr/>
          <p:nvPr/>
        </p:nvSpPr>
        <p:spPr>
          <a:xfrm>
            <a:off x="6255429" y="3318364"/>
            <a:ext cx="872197" cy="872197"/>
          </a:xfrm>
          <a:prstGeom prst="flowChartConnector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08</a:t>
            </a:r>
            <a:endParaRPr lang="en-US" sz="2400" dirty="0">
              <a:solidFill>
                <a:srgbClr val="CBCBCB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8D933A-AA61-4C6E-8660-113CFFC2BEDC}"/>
              </a:ext>
            </a:extLst>
          </p:cNvPr>
          <p:cNvCxnSpPr>
            <a:cxnSpLocks/>
          </p:cNvCxnSpPr>
          <p:nvPr/>
        </p:nvCxnSpPr>
        <p:spPr>
          <a:xfrm flipV="1">
            <a:off x="3657600" y="3752120"/>
            <a:ext cx="2586111" cy="1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76A397-DE5F-4D48-A0BE-59F4FE36FE56}"/>
              </a:ext>
            </a:extLst>
          </p:cNvPr>
          <p:cNvCxnSpPr/>
          <p:nvPr/>
        </p:nvCxnSpPr>
        <p:spPr>
          <a:xfrm flipV="1">
            <a:off x="3221498" y="2678003"/>
            <a:ext cx="0" cy="640361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0FA281B-826F-4EC7-BCB2-92BD543CE59E}"/>
              </a:ext>
            </a:extLst>
          </p:cNvPr>
          <p:cNvCxnSpPr/>
          <p:nvPr/>
        </p:nvCxnSpPr>
        <p:spPr>
          <a:xfrm flipV="1">
            <a:off x="6702855" y="4190561"/>
            <a:ext cx="0" cy="640361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3C69D597-315E-4572-A85C-2B726704D729}"/>
              </a:ext>
            </a:extLst>
          </p:cNvPr>
          <p:cNvSpPr/>
          <p:nvPr/>
        </p:nvSpPr>
        <p:spPr>
          <a:xfrm>
            <a:off x="3113550" y="2462107"/>
            <a:ext cx="215896" cy="215896"/>
          </a:xfrm>
          <a:prstGeom prst="ellipse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724135-99D7-4EB5-AF16-AA93F80D817A}"/>
              </a:ext>
            </a:extLst>
          </p:cNvPr>
          <p:cNvSpPr/>
          <p:nvPr/>
        </p:nvSpPr>
        <p:spPr>
          <a:xfrm>
            <a:off x="6594907" y="4820032"/>
            <a:ext cx="215896" cy="215896"/>
          </a:xfrm>
          <a:prstGeom prst="ellipse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 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BBF364-EE97-482A-B590-F6D1ADA5C7C8}"/>
              </a:ext>
            </a:extLst>
          </p:cNvPr>
          <p:cNvSpPr txBox="1"/>
          <p:nvPr/>
        </p:nvSpPr>
        <p:spPr>
          <a:xfrm>
            <a:off x="6858428" y="4768826"/>
            <a:ext cx="4395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Показване на системата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651B7CB-BB82-42FF-96C2-73024C1A2B63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0" y="3752118"/>
            <a:ext cx="2785403" cy="14411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35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 animBg="1"/>
      <p:bldP spid="35" grpId="0" animBg="1"/>
      <p:bldP spid="2" grpId="0" animBg="1"/>
      <p:bldP spid="18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D8201A-9CA0-4206-9EA5-0DBE1EAF585A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ПРЕГЛЕД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НА ПОДОБНИ СИСТЕМИ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1BD48852-08E0-4328-A1C2-01D8F9CF2611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6B004AC6-6986-4485-886C-8531BEE2795C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8313FB4C-E624-4D9C-BBBF-7CE4AA5658F6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BD539EE0-9D90-4588-894C-D16E268884A8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D2AA6F98-FC8E-4CBD-9056-A452E991AADD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7D8CB13D-BDD7-4753-83F1-BC31DBE8A302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0F1240C-099A-44EA-B9C2-8AB9425391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350246"/>
              </p:ext>
            </p:extLst>
          </p:nvPr>
        </p:nvGraphicFramePr>
        <p:xfrm>
          <a:off x="738476" y="1785257"/>
          <a:ext cx="10626209" cy="461150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409532">
                  <a:extLst>
                    <a:ext uri="{9D8B030D-6E8A-4147-A177-3AD203B41FA5}">
                      <a16:colId xmlns:a16="http://schemas.microsoft.com/office/drawing/2014/main" val="3534957868"/>
                    </a:ext>
                  </a:extLst>
                </a:gridCol>
                <a:gridCol w="2021310">
                  <a:extLst>
                    <a:ext uri="{9D8B030D-6E8A-4147-A177-3AD203B41FA5}">
                      <a16:colId xmlns:a16="http://schemas.microsoft.com/office/drawing/2014/main" val="116396084"/>
                    </a:ext>
                  </a:extLst>
                </a:gridCol>
                <a:gridCol w="2110485">
                  <a:extLst>
                    <a:ext uri="{9D8B030D-6E8A-4147-A177-3AD203B41FA5}">
                      <a16:colId xmlns:a16="http://schemas.microsoft.com/office/drawing/2014/main" val="1745727514"/>
                    </a:ext>
                  </a:extLst>
                </a:gridCol>
                <a:gridCol w="2095624">
                  <a:extLst>
                    <a:ext uri="{9D8B030D-6E8A-4147-A177-3AD203B41FA5}">
                      <a16:colId xmlns:a16="http://schemas.microsoft.com/office/drawing/2014/main" val="2378312624"/>
                    </a:ext>
                  </a:extLst>
                </a:gridCol>
                <a:gridCol w="1989258">
                  <a:extLst>
                    <a:ext uri="{9D8B030D-6E8A-4147-A177-3AD203B41FA5}">
                      <a16:colId xmlns:a16="http://schemas.microsoft.com/office/drawing/2014/main" val="2806742797"/>
                    </a:ext>
                  </a:extLst>
                </a:gridCol>
              </a:tblGrid>
              <a:tr h="6941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1800" b="0" dirty="0" err="1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Нисет</a:t>
                      </a:r>
                      <a:r>
                        <a:rPr lang="bg-BG" sz="1800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- </a:t>
                      </a:r>
                      <a:r>
                        <a:rPr lang="bg-BG" sz="1800" b="0" dirty="0" err="1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Дент</a:t>
                      </a:r>
                      <a:endParaRPr lang="en-US" sz="1800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Excalibur 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Хипократ 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PracticeDent</a:t>
                      </a:r>
                      <a:endParaRPr lang="en-US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758219"/>
                  </a:ext>
                </a:extLst>
              </a:tr>
              <a:tr h="703778">
                <a:tc>
                  <a:txBody>
                    <a:bodyPr/>
                    <a:lstStyle/>
                    <a:p>
                      <a:r>
                        <a:rPr lang="ru-RU" sz="1600" dirty="0" err="1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Връзка</a:t>
                      </a:r>
                      <a:r>
                        <a:rPr lang="ru-RU" sz="16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между пациент и </a:t>
                      </a:r>
                      <a:r>
                        <a:rPr lang="ru-RU" sz="1600" dirty="0" err="1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лекар</a:t>
                      </a:r>
                      <a:endParaRPr 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solidFill>
                      <a:srgbClr val="F9DD57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9DD57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9DD57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9DD57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9DD57">
                        <a:alpha val="2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649968"/>
                  </a:ext>
                </a:extLst>
              </a:tr>
              <a:tr h="743662">
                <a:tc>
                  <a:txBody>
                    <a:bodyPr/>
                    <a:lstStyle/>
                    <a:p>
                      <a:r>
                        <a:rPr lang="bg-BG" dirty="0">
                          <a:solidFill>
                            <a:schemeClr val="bg1"/>
                          </a:solidFill>
                        </a:rPr>
                        <a:t>История на прегледи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3125"/>
                  </a:ext>
                </a:extLst>
              </a:tr>
              <a:tr h="1062375">
                <a:tc>
                  <a:txBody>
                    <a:bodyPr/>
                    <a:lstStyle/>
                    <a:p>
                      <a:r>
                        <a:rPr lang="bg-BG" dirty="0">
                          <a:solidFill>
                            <a:schemeClr val="bg1"/>
                          </a:solidFill>
                        </a:rPr>
                        <a:t>Интерфейс за различни устройства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CD46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3CD46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3CD46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3CD46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3CD46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110690"/>
                  </a:ext>
                </a:extLst>
              </a:tr>
              <a:tr h="703778">
                <a:tc>
                  <a:txBody>
                    <a:bodyPr/>
                    <a:lstStyle/>
                    <a:p>
                      <a:r>
                        <a:rPr lang="bg-BG" dirty="0">
                          <a:solidFill>
                            <a:schemeClr val="bg1"/>
                          </a:solidFill>
                        </a:rPr>
                        <a:t>Лесна инсталация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134129"/>
                  </a:ext>
                </a:extLst>
              </a:tr>
              <a:tr h="703778">
                <a:tc>
                  <a:txBody>
                    <a:bodyPr/>
                    <a:lstStyle/>
                    <a:p>
                      <a:r>
                        <a:rPr lang="bg-BG" dirty="0">
                          <a:solidFill>
                            <a:schemeClr val="bg1"/>
                          </a:solidFill>
                        </a:rPr>
                        <a:t>Безплатен лиценз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6F9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6F9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6F9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6F9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6F9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780196"/>
                  </a:ext>
                </a:extLst>
              </a:tr>
            </a:tbl>
          </a:graphicData>
        </a:graphic>
      </p:graphicFrame>
      <p:pic>
        <p:nvPicPr>
          <p:cNvPr id="5" name="Graphic 4" descr="Checkmark">
            <a:extLst>
              <a:ext uri="{FF2B5EF4-FFF2-40B4-BE49-F238E27FC236}">
                <a16:creationId xmlns:a16="http://schemas.microsoft.com/office/drawing/2014/main" id="{77EBA22A-39F2-41FF-9DA2-C3634836A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75905" y="2647136"/>
            <a:ext cx="358360" cy="358360"/>
          </a:xfrm>
          <a:prstGeom prst="rect">
            <a:avLst/>
          </a:prstGeom>
        </p:spPr>
      </p:pic>
      <p:pic>
        <p:nvPicPr>
          <p:cNvPr id="7" name="Graphic 6" descr="Close">
            <a:extLst>
              <a:ext uri="{FF2B5EF4-FFF2-40B4-BE49-F238E27FC236}">
                <a16:creationId xmlns:a16="http://schemas.microsoft.com/office/drawing/2014/main" id="{FD153FAF-5AE4-4CC5-8571-BC82F43202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01743" y="2663474"/>
            <a:ext cx="358360" cy="358360"/>
          </a:xfrm>
          <a:prstGeom prst="rect">
            <a:avLst/>
          </a:prstGeom>
        </p:spPr>
      </p:pic>
      <p:pic>
        <p:nvPicPr>
          <p:cNvPr id="26" name="Graphic 25" descr="Checkmark">
            <a:extLst>
              <a:ext uri="{FF2B5EF4-FFF2-40B4-BE49-F238E27FC236}">
                <a16:creationId xmlns:a16="http://schemas.microsoft.com/office/drawing/2014/main" id="{DD015077-AB3F-4EC1-B03A-235FC4134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0256" y="2660653"/>
            <a:ext cx="358360" cy="358360"/>
          </a:xfrm>
          <a:prstGeom prst="rect">
            <a:avLst/>
          </a:prstGeom>
        </p:spPr>
      </p:pic>
      <p:pic>
        <p:nvPicPr>
          <p:cNvPr id="29" name="Graphic 28" descr="Close">
            <a:extLst>
              <a:ext uri="{FF2B5EF4-FFF2-40B4-BE49-F238E27FC236}">
                <a16:creationId xmlns:a16="http://schemas.microsoft.com/office/drawing/2014/main" id="{F66769A5-5AD8-461C-AB2E-D32C0EBE08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50693" y="2641602"/>
            <a:ext cx="358360" cy="358360"/>
          </a:xfrm>
          <a:prstGeom prst="rect">
            <a:avLst/>
          </a:prstGeom>
        </p:spPr>
      </p:pic>
      <p:pic>
        <p:nvPicPr>
          <p:cNvPr id="30" name="Graphic 29" descr="Checkmark">
            <a:extLst>
              <a:ext uri="{FF2B5EF4-FFF2-40B4-BE49-F238E27FC236}">
                <a16:creationId xmlns:a16="http://schemas.microsoft.com/office/drawing/2014/main" id="{BCA5E55C-1F0B-4A88-B4F4-FD16146F9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6064" y="3398514"/>
            <a:ext cx="358360" cy="358360"/>
          </a:xfrm>
          <a:prstGeom prst="rect">
            <a:avLst/>
          </a:prstGeom>
        </p:spPr>
      </p:pic>
      <p:pic>
        <p:nvPicPr>
          <p:cNvPr id="31" name="Graphic 30" descr="Checkmark">
            <a:extLst>
              <a:ext uri="{FF2B5EF4-FFF2-40B4-BE49-F238E27FC236}">
                <a16:creationId xmlns:a16="http://schemas.microsoft.com/office/drawing/2014/main" id="{CF449989-4334-45B8-BA4F-399A0F9F1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2961" y="3358469"/>
            <a:ext cx="358360" cy="358360"/>
          </a:xfrm>
          <a:prstGeom prst="rect">
            <a:avLst/>
          </a:prstGeom>
        </p:spPr>
      </p:pic>
      <p:pic>
        <p:nvPicPr>
          <p:cNvPr id="32" name="Graphic 31" descr="Close">
            <a:extLst>
              <a:ext uri="{FF2B5EF4-FFF2-40B4-BE49-F238E27FC236}">
                <a16:creationId xmlns:a16="http://schemas.microsoft.com/office/drawing/2014/main" id="{DDB4E737-D346-42E1-A75F-1C73B7F08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1037" y="3393164"/>
            <a:ext cx="358360" cy="358360"/>
          </a:xfrm>
          <a:prstGeom prst="rect">
            <a:avLst/>
          </a:prstGeom>
        </p:spPr>
      </p:pic>
      <p:pic>
        <p:nvPicPr>
          <p:cNvPr id="33" name="Graphic 32" descr="Close">
            <a:extLst>
              <a:ext uri="{FF2B5EF4-FFF2-40B4-BE49-F238E27FC236}">
                <a16:creationId xmlns:a16="http://schemas.microsoft.com/office/drawing/2014/main" id="{7F290D06-98B6-46C1-BA39-957A1F43A2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0190" y="3373649"/>
            <a:ext cx="358360" cy="358360"/>
          </a:xfrm>
          <a:prstGeom prst="rect">
            <a:avLst/>
          </a:prstGeom>
        </p:spPr>
      </p:pic>
      <p:pic>
        <p:nvPicPr>
          <p:cNvPr id="34" name="Graphic 33" descr="Close">
            <a:extLst>
              <a:ext uri="{FF2B5EF4-FFF2-40B4-BE49-F238E27FC236}">
                <a16:creationId xmlns:a16="http://schemas.microsoft.com/office/drawing/2014/main" id="{9A7D479C-2253-4003-88AA-4BE43D1C18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6277" y="4280872"/>
            <a:ext cx="358360" cy="358360"/>
          </a:xfrm>
          <a:prstGeom prst="rect">
            <a:avLst/>
          </a:prstGeom>
        </p:spPr>
      </p:pic>
      <p:pic>
        <p:nvPicPr>
          <p:cNvPr id="35" name="Graphic 34" descr="Close">
            <a:extLst>
              <a:ext uri="{FF2B5EF4-FFF2-40B4-BE49-F238E27FC236}">
                <a16:creationId xmlns:a16="http://schemas.microsoft.com/office/drawing/2014/main" id="{0CA06CE1-D21F-4521-96AB-14C55EDBE7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5905" y="4269084"/>
            <a:ext cx="358360" cy="358360"/>
          </a:xfrm>
          <a:prstGeom prst="rect">
            <a:avLst/>
          </a:prstGeom>
        </p:spPr>
      </p:pic>
      <p:pic>
        <p:nvPicPr>
          <p:cNvPr id="36" name="Graphic 35" descr="Close">
            <a:extLst>
              <a:ext uri="{FF2B5EF4-FFF2-40B4-BE49-F238E27FC236}">
                <a16:creationId xmlns:a16="http://schemas.microsoft.com/office/drawing/2014/main" id="{AB73F64E-2D6A-4533-B424-AF8A51A4C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2218" y="4283784"/>
            <a:ext cx="358360" cy="358360"/>
          </a:xfrm>
          <a:prstGeom prst="rect">
            <a:avLst/>
          </a:prstGeom>
        </p:spPr>
      </p:pic>
      <p:pic>
        <p:nvPicPr>
          <p:cNvPr id="37" name="Graphic 36" descr="Close">
            <a:extLst>
              <a:ext uri="{FF2B5EF4-FFF2-40B4-BE49-F238E27FC236}">
                <a16:creationId xmlns:a16="http://schemas.microsoft.com/office/drawing/2014/main" id="{25F60971-DDF4-46C7-BD8B-A170E064C7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9715" y="5165252"/>
            <a:ext cx="358360" cy="358360"/>
          </a:xfrm>
          <a:prstGeom prst="rect">
            <a:avLst/>
          </a:prstGeom>
        </p:spPr>
      </p:pic>
      <p:pic>
        <p:nvPicPr>
          <p:cNvPr id="38" name="Graphic 37" descr="Close">
            <a:extLst>
              <a:ext uri="{FF2B5EF4-FFF2-40B4-BE49-F238E27FC236}">
                <a16:creationId xmlns:a16="http://schemas.microsoft.com/office/drawing/2014/main" id="{281683B6-7DB6-423F-A254-AAD432C94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01743" y="5190951"/>
            <a:ext cx="358360" cy="358360"/>
          </a:xfrm>
          <a:prstGeom prst="rect">
            <a:avLst/>
          </a:prstGeom>
        </p:spPr>
      </p:pic>
      <p:pic>
        <p:nvPicPr>
          <p:cNvPr id="39" name="Graphic 38" descr="Close">
            <a:extLst>
              <a:ext uri="{FF2B5EF4-FFF2-40B4-BE49-F238E27FC236}">
                <a16:creationId xmlns:a16="http://schemas.microsoft.com/office/drawing/2014/main" id="{621EADB2-5980-43CB-A09C-E3E116E0D4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0089" y="5180251"/>
            <a:ext cx="358360" cy="358360"/>
          </a:xfrm>
          <a:prstGeom prst="rect">
            <a:avLst/>
          </a:prstGeom>
        </p:spPr>
      </p:pic>
      <p:pic>
        <p:nvPicPr>
          <p:cNvPr id="40" name="Graphic 39" descr="Close">
            <a:extLst>
              <a:ext uri="{FF2B5EF4-FFF2-40B4-BE49-F238E27FC236}">
                <a16:creationId xmlns:a16="http://schemas.microsoft.com/office/drawing/2014/main" id="{55C10E4D-36AB-409A-BA75-40AC63D38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79268" y="5880970"/>
            <a:ext cx="358360" cy="358360"/>
          </a:xfrm>
          <a:prstGeom prst="rect">
            <a:avLst/>
          </a:prstGeom>
        </p:spPr>
      </p:pic>
      <p:pic>
        <p:nvPicPr>
          <p:cNvPr id="41" name="Graphic 40" descr="Close">
            <a:extLst>
              <a:ext uri="{FF2B5EF4-FFF2-40B4-BE49-F238E27FC236}">
                <a16:creationId xmlns:a16="http://schemas.microsoft.com/office/drawing/2014/main" id="{9695B91F-1EF1-4288-A5FF-952871EE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09139" y="5884073"/>
            <a:ext cx="358360" cy="358360"/>
          </a:xfrm>
          <a:prstGeom prst="rect">
            <a:avLst/>
          </a:prstGeom>
        </p:spPr>
      </p:pic>
      <p:pic>
        <p:nvPicPr>
          <p:cNvPr id="42" name="Graphic 41" descr="Checkmark">
            <a:extLst>
              <a:ext uri="{FF2B5EF4-FFF2-40B4-BE49-F238E27FC236}">
                <a16:creationId xmlns:a16="http://schemas.microsoft.com/office/drawing/2014/main" id="{CFFCAA26-55B0-458C-AEEC-90BD808C4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78709" y="4289164"/>
            <a:ext cx="358360" cy="358360"/>
          </a:xfrm>
          <a:prstGeom prst="rect">
            <a:avLst/>
          </a:prstGeom>
        </p:spPr>
      </p:pic>
      <p:pic>
        <p:nvPicPr>
          <p:cNvPr id="43" name="Graphic 42" descr="Checkmark">
            <a:extLst>
              <a:ext uri="{FF2B5EF4-FFF2-40B4-BE49-F238E27FC236}">
                <a16:creationId xmlns:a16="http://schemas.microsoft.com/office/drawing/2014/main" id="{DB46B268-EC2E-49A0-B03F-0A89D9D05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0692" y="5160001"/>
            <a:ext cx="358360" cy="358360"/>
          </a:xfrm>
          <a:prstGeom prst="rect">
            <a:avLst/>
          </a:prstGeom>
        </p:spPr>
      </p:pic>
      <p:pic>
        <p:nvPicPr>
          <p:cNvPr id="44" name="Graphic 43" descr="Close">
            <a:extLst>
              <a:ext uri="{FF2B5EF4-FFF2-40B4-BE49-F238E27FC236}">
                <a16:creationId xmlns:a16="http://schemas.microsoft.com/office/drawing/2014/main" id="{CE01266F-FFE6-459D-ACDB-BFCD7B0B8E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23267" y="5874548"/>
            <a:ext cx="358360" cy="358360"/>
          </a:xfrm>
          <a:prstGeom prst="rect">
            <a:avLst/>
          </a:prstGeom>
        </p:spPr>
      </p:pic>
      <p:pic>
        <p:nvPicPr>
          <p:cNvPr id="45" name="Graphic 44" descr="Close">
            <a:extLst>
              <a:ext uri="{FF2B5EF4-FFF2-40B4-BE49-F238E27FC236}">
                <a16:creationId xmlns:a16="http://schemas.microsoft.com/office/drawing/2014/main" id="{FBA7D2CA-5ECF-435A-8669-A9B47E9B1E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8765" y="5896139"/>
            <a:ext cx="358360" cy="35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59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D8201A-9CA0-4206-9EA5-0DBE1EAF585A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ПРОЕКТИРАНЕ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И РАЗРАБОТКА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0840E3D2-93C7-4767-BADE-4D67FB3887FB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AACBF26E-2E62-4DEF-88EB-EAB61E67ABAB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C6005D90-C413-4ED8-8242-98047A30A2E1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B92CD4BE-CBA1-4A26-A7DA-9C81196E70CD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93E4D59-1B12-4B0B-BFE4-9E13C1CD7A3D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F52BAF83-8214-4962-A14D-8369D2D95A38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3ABA63-F804-406A-AA88-F8F8C573AC8A}"/>
              </a:ext>
            </a:extLst>
          </p:cNvPr>
          <p:cNvSpPr txBox="1"/>
          <p:nvPr/>
        </p:nvSpPr>
        <p:spPr>
          <a:xfrm>
            <a:off x="8676210" y="1906589"/>
            <a:ext cx="243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Избор на технологии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Graphic 3" descr="Head with Gears">
            <a:extLst>
              <a:ext uri="{FF2B5EF4-FFF2-40B4-BE49-F238E27FC236}">
                <a16:creationId xmlns:a16="http://schemas.microsoft.com/office/drawing/2014/main" id="{B4036F0D-D9DD-40D5-B7CD-7853AE825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29198" y="2961569"/>
            <a:ext cx="2119766" cy="21197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D97B91-CB9C-4DF5-B8C1-1E231075F7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91" y="1790586"/>
            <a:ext cx="1547847" cy="15478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DC808C-D002-4ED9-AAC5-FC652214A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219" y="3182125"/>
            <a:ext cx="592398" cy="6207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2F683AF-3AA9-41CE-8816-66F2A65AA1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715" y="1821953"/>
            <a:ext cx="826222" cy="90793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81DB9D5-134E-414E-A5D2-B4D225C9CE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309" y="5208668"/>
            <a:ext cx="1263237" cy="133754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F618DA1-F00F-404A-89D0-30475232C8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328" y="5577176"/>
            <a:ext cx="799231" cy="80485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4BAAC36-3A83-4723-8EF0-2BD6794BDC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43" y="4209858"/>
            <a:ext cx="1096219" cy="109621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AB7BF07-D0CC-415A-AECD-B5FBE2A29F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661" y="2391474"/>
            <a:ext cx="946959" cy="94695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7268E42-AACF-4C95-9E29-1422F4FD33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925" y="4848904"/>
            <a:ext cx="526517" cy="52476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804E323-7200-4965-9EE3-043E8E9D8F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651" y="3802883"/>
            <a:ext cx="875360" cy="94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16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D8201A-9CA0-4206-9EA5-0DBE1EAF585A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ПРОЕКТИРАНЕ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И РАЗРАБОТКА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0840E3D2-93C7-4767-BADE-4D67FB3887FB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AACBF26E-2E62-4DEF-88EB-EAB61E67ABAB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C6005D90-C413-4ED8-8242-98047A30A2E1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B92CD4BE-CBA1-4A26-A7DA-9C81196E70CD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93E4D59-1B12-4B0B-BFE4-9E13C1CD7A3D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F52BAF83-8214-4962-A14D-8369D2D95A38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3ABA63-F804-406A-AA88-F8F8C573AC8A}"/>
              </a:ext>
            </a:extLst>
          </p:cNvPr>
          <p:cNvSpPr txBox="1"/>
          <p:nvPr/>
        </p:nvSpPr>
        <p:spPr>
          <a:xfrm>
            <a:off x="8678148" y="1909948"/>
            <a:ext cx="243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Избор на технологии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6F91E1-C593-47F7-BB65-317DE73FF81C}"/>
              </a:ext>
            </a:extLst>
          </p:cNvPr>
          <p:cNvSpPr txBox="1"/>
          <p:nvPr/>
        </p:nvSpPr>
        <p:spPr>
          <a:xfrm>
            <a:off x="7839778" y="2676085"/>
            <a:ext cx="3275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Стратегия за разработка на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клиентски приложения – SPA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3098B3-AD64-4B61-901E-BD03150AE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267" y="1759477"/>
            <a:ext cx="4014950" cy="44456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8019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D8201A-9CA0-4206-9EA5-0DBE1EAF585A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ПРОЕКТИРАНЕ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И РАЗРАБОТКА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0840E3D2-93C7-4767-BADE-4D67FB3887FB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AACBF26E-2E62-4DEF-88EB-EAB61E67ABAB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C6005D90-C413-4ED8-8242-98047A30A2E1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B92CD4BE-CBA1-4A26-A7DA-9C81196E70CD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93E4D59-1B12-4B0B-BFE4-9E13C1CD7A3D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F52BAF83-8214-4962-A14D-8369D2D95A38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9086B-5A90-4CD6-B12E-EBE1BB87500C}"/>
              </a:ext>
            </a:extLst>
          </p:cNvPr>
          <p:cNvSpPr txBox="1"/>
          <p:nvPr/>
        </p:nvSpPr>
        <p:spPr>
          <a:xfrm>
            <a:off x="9787876" y="3719221"/>
            <a:ext cx="1327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MEAN стек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66E6C-D2DC-466A-9B49-D3BFE3CE8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724" y="2108878"/>
            <a:ext cx="5123951" cy="381491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498774E-B227-4131-8BCB-39634ED41A89}"/>
              </a:ext>
            </a:extLst>
          </p:cNvPr>
          <p:cNvSpPr txBox="1"/>
          <p:nvPr/>
        </p:nvSpPr>
        <p:spPr>
          <a:xfrm>
            <a:off x="8678148" y="1909948"/>
            <a:ext cx="243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Избор на технологии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D8E67D-4F08-4823-9EFB-74CE18FE9453}"/>
              </a:ext>
            </a:extLst>
          </p:cNvPr>
          <p:cNvSpPr txBox="1"/>
          <p:nvPr/>
        </p:nvSpPr>
        <p:spPr>
          <a:xfrm>
            <a:off x="7839778" y="2676085"/>
            <a:ext cx="3275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Стратегия за разработка на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клиентски приложения – SPA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11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D8201A-9CA0-4206-9EA5-0DBE1EAF585A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ПРОЕКТИРАНЕ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И РАЗРАБОТКА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0840E3D2-93C7-4767-BADE-4D67FB3887FB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AACBF26E-2E62-4DEF-88EB-EAB61E67ABAB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C6005D90-C413-4ED8-8242-98047A30A2E1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B92CD4BE-CBA1-4A26-A7DA-9C81196E70CD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93E4D59-1B12-4B0B-BFE4-9E13C1CD7A3D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F52BAF83-8214-4962-A14D-8369D2D95A38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878B3C-989A-43D3-A349-C0574BBDF4B4}"/>
              </a:ext>
            </a:extLst>
          </p:cNvPr>
          <p:cNvSpPr txBox="1"/>
          <p:nvPr/>
        </p:nvSpPr>
        <p:spPr>
          <a:xfrm>
            <a:off x="8500664" y="4623577"/>
            <a:ext cx="257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Потребителски случаи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B5DCB3-EF4A-44B6-9B11-D9975A518279}"/>
              </a:ext>
            </a:extLst>
          </p:cNvPr>
          <p:cNvSpPr txBox="1"/>
          <p:nvPr/>
        </p:nvSpPr>
        <p:spPr>
          <a:xfrm>
            <a:off x="9787876" y="3719221"/>
            <a:ext cx="1327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MEAN стек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B2057C-FA02-412D-86AB-A916A2FF0AD7}"/>
              </a:ext>
            </a:extLst>
          </p:cNvPr>
          <p:cNvSpPr txBox="1"/>
          <p:nvPr/>
        </p:nvSpPr>
        <p:spPr>
          <a:xfrm>
            <a:off x="8678148" y="1909948"/>
            <a:ext cx="243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Избор на технологии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3BBBBB-9FA8-41A8-BC0E-3D493E4FD993}"/>
              </a:ext>
            </a:extLst>
          </p:cNvPr>
          <p:cNvSpPr txBox="1"/>
          <p:nvPr/>
        </p:nvSpPr>
        <p:spPr>
          <a:xfrm>
            <a:off x="7839778" y="2676085"/>
            <a:ext cx="3275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Стратегия за разработка на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клиентски приложения – SPA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242261-5DDB-4F8F-AD53-8875B2937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220" y="1771050"/>
            <a:ext cx="3921090" cy="444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31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D8201A-9CA0-4206-9EA5-0DBE1EAF585A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ПРОЕКТИРАНЕ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И РАЗРАБОТКА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0840E3D2-93C7-4767-BADE-4D67FB3887FB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AACBF26E-2E62-4DEF-88EB-EAB61E67ABAB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C6005D90-C413-4ED8-8242-98047A30A2E1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B92CD4BE-CBA1-4A26-A7DA-9C81196E70CD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93E4D59-1B12-4B0B-BFE4-9E13C1CD7A3D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F52BAF83-8214-4962-A14D-8369D2D95A38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2DBB9C-5445-4D71-8ED7-A4215D8AE082}"/>
              </a:ext>
            </a:extLst>
          </p:cNvPr>
          <p:cNvSpPr txBox="1"/>
          <p:nvPr/>
        </p:nvSpPr>
        <p:spPr>
          <a:xfrm>
            <a:off x="7689288" y="5527933"/>
            <a:ext cx="342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Архитектура на приложението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2DABBD-7628-482A-8226-4326B5A6D21C}"/>
              </a:ext>
            </a:extLst>
          </p:cNvPr>
          <p:cNvSpPr txBox="1"/>
          <p:nvPr/>
        </p:nvSpPr>
        <p:spPr>
          <a:xfrm>
            <a:off x="9787876" y="3719221"/>
            <a:ext cx="1327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MEAN стек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72E7DA-D2E0-4846-BE60-253FACB3879F}"/>
              </a:ext>
            </a:extLst>
          </p:cNvPr>
          <p:cNvSpPr txBox="1"/>
          <p:nvPr/>
        </p:nvSpPr>
        <p:spPr>
          <a:xfrm>
            <a:off x="8678148" y="1909948"/>
            <a:ext cx="243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Избор на технологии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6D03BE-D5AA-4425-B48B-6FAA246B6601}"/>
              </a:ext>
            </a:extLst>
          </p:cNvPr>
          <p:cNvSpPr txBox="1"/>
          <p:nvPr/>
        </p:nvSpPr>
        <p:spPr>
          <a:xfrm>
            <a:off x="7839778" y="2676085"/>
            <a:ext cx="3275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Стратегия за разработка на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клиентски приложения – SPA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1546EE-D2B3-464B-9C8B-91D432F36F99}"/>
              </a:ext>
            </a:extLst>
          </p:cNvPr>
          <p:cNvSpPr txBox="1"/>
          <p:nvPr/>
        </p:nvSpPr>
        <p:spPr>
          <a:xfrm>
            <a:off x="8500664" y="4623577"/>
            <a:ext cx="257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Потребителски случаи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B01B7FD-FDB2-4D11-AE13-162FE642D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15" y="2349474"/>
            <a:ext cx="5593657" cy="343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30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D8201A-9CA0-4206-9EA5-0DBE1EAF585A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ТЕСТВАНЕ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НА СИСТЕМАТА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0840E3D2-93C7-4767-BADE-4D67FB3887FB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AACBF26E-2E62-4DEF-88EB-EAB61E67ABAB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C6005D90-C413-4ED8-8242-98047A30A2E1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B92CD4BE-CBA1-4A26-A7DA-9C81196E70CD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93E4D59-1B12-4B0B-BFE4-9E13C1CD7A3D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F52BAF83-8214-4962-A14D-8369D2D95A38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F0AD3A-A561-4123-90E3-E4AB80DC5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503" y="1107567"/>
            <a:ext cx="76485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7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D8201A-9CA0-4206-9EA5-0DBE1EAF585A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ТЕСТВАНЕ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НА СИСТЕМАТА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F04FC151-4706-4935-B85E-73F305FA757C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E30DD1F0-4E79-4EB8-A001-DCC253079247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61B7126C-22C6-460D-B460-0993E014D795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BAAC8A25-3419-4C12-9ABB-65D596E3762C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756B1EF1-6296-47F8-9F92-2BB1C55F56CD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5625E11F-2965-4848-AD79-E28A33D9563C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7FBE0D-BC95-46BF-86A1-42A8C7F2D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802" y="1337655"/>
            <a:ext cx="5069722" cy="558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6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D8201A-9CA0-4206-9EA5-0DBE1EAF585A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ТЕСТВАНЕ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НА СИСТЕМАТА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F04FC151-4706-4935-B85E-73F305FA757C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E30DD1F0-4E79-4EB8-A001-DCC253079247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61B7126C-22C6-460D-B460-0993E014D795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BAAC8A25-3419-4C12-9ABB-65D596E3762C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756B1EF1-6296-47F8-9F92-2BB1C55F56CD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5625E11F-2965-4848-AD79-E28A33D9563C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775DEF-85CC-4972-8531-6F8F152EDF6F}"/>
              </a:ext>
            </a:extLst>
          </p:cNvPr>
          <p:cNvSpPr/>
          <p:nvPr/>
        </p:nvSpPr>
        <p:spPr>
          <a:xfrm>
            <a:off x="0" y="4412342"/>
            <a:ext cx="12192000" cy="24456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53F40EA-EAA7-4509-85AE-9E6B0792A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302" y="1872343"/>
            <a:ext cx="660082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0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31B8C4D-B697-41FF-BEBF-F4ADC660F0AB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КОЙ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СЪМ АЗ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AA9DDFC-E46D-458B-AE97-4FCB2E991892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65C63D24-21CF-40F3-960B-C7BF5AEA621F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2C2F358A-9818-495E-B2BD-D435F029C7E3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9804AA2F-50A6-4953-B9F0-3B2523004DE6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AEA5CC9C-A7A6-43C3-B066-29CF4740A999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25921282-4EC1-471F-AC15-2D6152592D2B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Extract 12">
            <a:extLst>
              <a:ext uri="{FF2B5EF4-FFF2-40B4-BE49-F238E27FC236}">
                <a16:creationId xmlns:a16="http://schemas.microsoft.com/office/drawing/2014/main" id="{F3122648-D6D7-4D92-8A1E-A696EB22299A}"/>
              </a:ext>
            </a:extLst>
          </p:cNvPr>
          <p:cNvSpPr/>
          <p:nvPr/>
        </p:nvSpPr>
        <p:spPr>
          <a:xfrm rot="12709552">
            <a:off x="2987683" y="-1004577"/>
            <a:ext cx="1193357" cy="8451129"/>
          </a:xfrm>
          <a:prstGeom prst="flowChartExtract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069048EC-50B7-4802-B893-97A80D88F0BB}"/>
              </a:ext>
            </a:extLst>
          </p:cNvPr>
          <p:cNvSpPr/>
          <p:nvPr/>
        </p:nvSpPr>
        <p:spPr>
          <a:xfrm>
            <a:off x="2169885" y="2252739"/>
            <a:ext cx="2352521" cy="2352521"/>
          </a:xfrm>
          <a:prstGeom prst="flowChartConnector">
            <a:avLst/>
          </a:prstGeom>
          <a:solidFill>
            <a:srgbClr val="202020"/>
          </a:solidFill>
          <a:ln w="50800"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604FE0-8F99-44AF-973B-407220685697}"/>
              </a:ext>
            </a:extLst>
          </p:cNvPr>
          <p:cNvSpPr txBox="1"/>
          <p:nvPr/>
        </p:nvSpPr>
        <p:spPr>
          <a:xfrm>
            <a:off x="4766609" y="2603978"/>
            <a:ext cx="5122877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АЛЕКСАНДАР</a:t>
            </a:r>
            <a:r>
              <a:rPr lang="bg-BG" sz="2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bg-BG" sz="2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СТАНКОВСКИ</a:t>
            </a:r>
          </a:p>
          <a:p>
            <a:endParaRPr lang="bg-BG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bg-BG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На 25 години съм. Завърших бакалавър във </a:t>
            </a:r>
          </a:p>
          <a:p>
            <a:r>
              <a:rPr lang="bg-BG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Факултета по математика и информатика, специалност </a:t>
            </a:r>
            <a:endParaRPr lang="en-US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bg-BG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Информационни системи. Работя от 4 години като </a:t>
            </a:r>
            <a:endParaRPr lang="en-US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JavaScript Front-end developer</a:t>
            </a:r>
            <a:r>
              <a:rPr lang="en-US" sz="16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AEAD857-2237-4012-B8BB-0896CD912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89" y="2603978"/>
            <a:ext cx="1398511" cy="165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15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8FD960-94BC-4EC4-B5E2-86241EAA0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230" y="2021058"/>
            <a:ext cx="4210050" cy="33909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8E0B190-D18E-47A9-BE55-638169C93101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ИЗПЪЛНЕНИ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ЦЕЛИ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E41C9148-66EE-4F4E-8C8A-573DDD829F46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3D14712C-9DF9-450D-8F5C-08DD84A80E82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9A328156-D708-4EEF-966F-9B7061395D5A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C04948A4-4CD7-489D-AD0E-6E83C044480B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E499EAF9-43F4-472F-913C-2DFDE2541E87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614B9AE7-A07E-41B9-839C-42B027FC1C22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raphic 15" descr="Monthly calendar">
            <a:extLst>
              <a:ext uri="{FF2B5EF4-FFF2-40B4-BE49-F238E27FC236}">
                <a16:creationId xmlns:a16="http://schemas.microsoft.com/office/drawing/2014/main" id="{95BC1EFC-C43C-4F6F-8A26-73CD0ADE0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4169" y="2296850"/>
            <a:ext cx="511069" cy="5110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73EDADC-C756-4691-9F09-DB2A1042D9F0}"/>
              </a:ext>
            </a:extLst>
          </p:cNvPr>
          <p:cNvSpPr txBox="1"/>
          <p:nvPr/>
        </p:nvSpPr>
        <p:spPr>
          <a:xfrm>
            <a:off x="1434705" y="2366229"/>
            <a:ext cx="3937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ОРГАНИЗИРАНЕ НА РАБОТАТА</a:t>
            </a:r>
          </a:p>
          <a:p>
            <a:endParaRPr lang="bg-BG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Graphic 17" descr="Database">
            <a:extLst>
              <a:ext uri="{FF2B5EF4-FFF2-40B4-BE49-F238E27FC236}">
                <a16:creationId xmlns:a16="http://schemas.microsoft.com/office/drawing/2014/main" id="{CF41A5EE-31EA-4E93-B88D-547C32952E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8266" y="3429000"/>
            <a:ext cx="526972" cy="52697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5E9FCC0-8D28-4DDD-B5FC-4D9B2029A55B}"/>
              </a:ext>
            </a:extLst>
          </p:cNvPr>
          <p:cNvSpPr txBox="1"/>
          <p:nvPr/>
        </p:nvSpPr>
        <p:spPr>
          <a:xfrm>
            <a:off x="1405677" y="3454898"/>
            <a:ext cx="3937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ВСИЧКИ ДАННИ НА ЕДНО МЯСТО</a:t>
            </a:r>
          </a:p>
          <a:p>
            <a:endParaRPr lang="bg-BG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Graphic 19" descr="Handshake">
            <a:extLst>
              <a:ext uri="{FF2B5EF4-FFF2-40B4-BE49-F238E27FC236}">
                <a16:creationId xmlns:a16="http://schemas.microsoft.com/office/drawing/2014/main" id="{C5FDF1AF-3846-46B1-9A37-EBF50E264D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4444" y="4458835"/>
            <a:ext cx="670517" cy="67051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3E6508D-BCE1-4233-B129-C22BAC7BD224}"/>
              </a:ext>
            </a:extLst>
          </p:cNvPr>
          <p:cNvSpPr/>
          <p:nvPr/>
        </p:nvSpPr>
        <p:spPr>
          <a:xfrm>
            <a:off x="1434705" y="4543567"/>
            <a:ext cx="3046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ВРЪЗКА ПАЦИЕНТ - ЛЕКАР</a:t>
            </a:r>
          </a:p>
        </p:txBody>
      </p:sp>
      <p:pic>
        <p:nvPicPr>
          <p:cNvPr id="25" name="Graphic 24" descr="Tooth">
            <a:extLst>
              <a:ext uri="{FF2B5EF4-FFF2-40B4-BE49-F238E27FC236}">
                <a16:creationId xmlns:a16="http://schemas.microsoft.com/office/drawing/2014/main" id="{8C173873-BA68-443E-9FBC-7F23BDA3B2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7910" y="5553065"/>
            <a:ext cx="487328" cy="4873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3183D53-D579-4B50-A2B4-5310E15C0739}"/>
              </a:ext>
            </a:extLst>
          </p:cNvPr>
          <p:cNvSpPr/>
          <p:nvPr/>
        </p:nvSpPr>
        <p:spPr>
          <a:xfrm>
            <a:off x="1459509" y="5611121"/>
            <a:ext cx="1980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МАНИПУЛАЦИИ</a:t>
            </a:r>
          </a:p>
        </p:txBody>
      </p:sp>
    </p:spTree>
    <p:extLst>
      <p:ext uri="{BB962C8B-B14F-4D97-AF65-F5344CB8AC3E}">
        <p14:creationId xmlns:p14="http://schemas.microsoft.com/office/powerpoint/2010/main" val="307015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8FD960-94BC-4EC4-B5E2-86241EAA0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230" y="2021058"/>
            <a:ext cx="4210050" cy="3390900"/>
          </a:xfrm>
          <a:prstGeom prst="rect">
            <a:avLst/>
          </a:prstGeom>
        </p:spPr>
      </p:pic>
      <p:pic>
        <p:nvPicPr>
          <p:cNvPr id="22" name="Graphic 21" descr="Clipboard">
            <a:extLst>
              <a:ext uri="{FF2B5EF4-FFF2-40B4-BE49-F238E27FC236}">
                <a16:creationId xmlns:a16="http://schemas.microsoft.com/office/drawing/2014/main" id="{09E798B5-E67B-4EC8-89D9-C2900FF77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720" y="2021058"/>
            <a:ext cx="499295" cy="4992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79C5DB6-8D1E-498A-A9EC-F94227367886}"/>
              </a:ext>
            </a:extLst>
          </p:cNvPr>
          <p:cNvSpPr/>
          <p:nvPr/>
        </p:nvSpPr>
        <p:spPr>
          <a:xfrm>
            <a:off x="1467667" y="2133339"/>
            <a:ext cx="1669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НОВ ПРЕГЛЕД</a:t>
            </a:r>
          </a:p>
        </p:txBody>
      </p:sp>
      <p:pic>
        <p:nvPicPr>
          <p:cNvPr id="23" name="Graphic 22" descr="Checklist">
            <a:extLst>
              <a:ext uri="{FF2B5EF4-FFF2-40B4-BE49-F238E27FC236}">
                <a16:creationId xmlns:a16="http://schemas.microsoft.com/office/drawing/2014/main" id="{6CCA55E6-A06B-4AD7-AAC9-025F96A2BC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1632" y="3209072"/>
            <a:ext cx="495784" cy="4957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18C93A1-DA0B-48A4-B2E3-CDE164F8BA19}"/>
              </a:ext>
            </a:extLst>
          </p:cNvPr>
          <p:cNvSpPr/>
          <p:nvPr/>
        </p:nvSpPr>
        <p:spPr>
          <a:xfrm>
            <a:off x="1467667" y="3272298"/>
            <a:ext cx="2785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ИСТОРИЯ НА ПРЕГЛЕДИ</a:t>
            </a:r>
          </a:p>
        </p:txBody>
      </p:sp>
      <p:pic>
        <p:nvPicPr>
          <p:cNvPr id="24" name="Graphic 23" descr="Smart Phone">
            <a:extLst>
              <a:ext uri="{FF2B5EF4-FFF2-40B4-BE49-F238E27FC236}">
                <a16:creationId xmlns:a16="http://schemas.microsoft.com/office/drawing/2014/main" id="{28FBDB92-1F39-4EAF-B0A2-E8FF35275E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7692" y="5439514"/>
            <a:ext cx="487597" cy="48759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001BEC-C91F-48B4-B395-7048B3BB498E}"/>
              </a:ext>
            </a:extLst>
          </p:cNvPr>
          <p:cNvSpPr/>
          <p:nvPr/>
        </p:nvSpPr>
        <p:spPr>
          <a:xfrm>
            <a:off x="1467667" y="4479903"/>
            <a:ext cx="2961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СТАТУС НА ЗАПИСАН ЧАС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99D190-1BB7-4296-8A1B-63DCD822880F}"/>
              </a:ext>
            </a:extLst>
          </p:cNvPr>
          <p:cNvSpPr/>
          <p:nvPr/>
        </p:nvSpPr>
        <p:spPr>
          <a:xfrm>
            <a:off x="1467667" y="5502842"/>
            <a:ext cx="28695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ДОСТЪП ЧРЕЗ ИНТЕРНЕТ</a:t>
            </a:r>
          </a:p>
          <a:p>
            <a:endParaRPr lang="bg-BG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7" name="Graphic 26" descr="Clock">
            <a:extLst>
              <a:ext uri="{FF2B5EF4-FFF2-40B4-BE49-F238E27FC236}">
                <a16:creationId xmlns:a16="http://schemas.microsoft.com/office/drawing/2014/main" id="{39FCEC9D-545F-4F35-B8FA-F0C21FF982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5123" y="4358156"/>
            <a:ext cx="568222" cy="568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659DE0-8776-469E-AFAF-60E32AF0E1E9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ИЗПЪЛНЕНИ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ЦЕЛИ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5390E67F-3310-43EF-8676-3626BA021E72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4195F9B8-D1BE-4C62-BF03-9ECA92E62664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312EF10D-DC1B-4009-B8A9-36EA01647737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D1249C31-C6A1-4E2E-BFD0-1D9AE54165FB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2175502D-1045-4B8D-9679-C6734BF30B0E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286BFCDC-02DD-44F8-8683-C2279E6286F0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7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73B628-9002-4D4C-A7A3-FD2AB8BE97C6}"/>
              </a:ext>
            </a:extLst>
          </p:cNvPr>
          <p:cNvSpPr txBox="1"/>
          <p:nvPr/>
        </p:nvSpPr>
        <p:spPr>
          <a:xfrm>
            <a:off x="7162820" y="1542023"/>
            <a:ext cx="2716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3CD46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Разпечатване</a:t>
            </a:r>
            <a:r>
              <a:rPr lang="bg-BG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на план</a:t>
            </a:r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7C0049E8-5C8E-402A-8C2B-026573B49507}"/>
              </a:ext>
            </a:extLst>
          </p:cNvPr>
          <p:cNvSpPr/>
          <p:nvPr/>
        </p:nvSpPr>
        <p:spPr>
          <a:xfrm>
            <a:off x="4388892" y="1770695"/>
            <a:ext cx="3967090" cy="3967090"/>
          </a:xfrm>
          <a:prstGeom prst="flowChartConnector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C4BDA9-27B9-4D17-95EE-95DF1B8DBAE5}"/>
              </a:ext>
            </a:extLst>
          </p:cNvPr>
          <p:cNvSpPr txBox="1"/>
          <p:nvPr/>
        </p:nvSpPr>
        <p:spPr>
          <a:xfrm>
            <a:off x="8819430" y="3017861"/>
            <a:ext cx="2418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FF6F9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Публична</a:t>
            </a:r>
            <a:r>
              <a:rPr lang="bg-BG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част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E2D7C5-2AB1-4AA3-9A41-508F14266CF8}"/>
              </a:ext>
            </a:extLst>
          </p:cNvPr>
          <p:cNvSpPr txBox="1"/>
          <p:nvPr/>
        </p:nvSpPr>
        <p:spPr>
          <a:xfrm>
            <a:off x="8409657" y="4834380"/>
            <a:ext cx="2418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C457A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Модул</a:t>
            </a:r>
            <a:r>
              <a:rPr lang="bg-BG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Справки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F58FA2-69BA-4000-97DF-48EF52FDE564}"/>
              </a:ext>
            </a:extLst>
          </p:cNvPr>
          <p:cNvSpPr txBox="1"/>
          <p:nvPr/>
        </p:nvSpPr>
        <p:spPr>
          <a:xfrm>
            <a:off x="1942328" y="5500993"/>
            <a:ext cx="3626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Модул</a:t>
            </a:r>
            <a:r>
              <a:rPr lang="bg-BG" sz="1600" dirty="0">
                <a:solidFill>
                  <a:srgbClr val="A9A9A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bg-BG" sz="1600" dirty="0">
                <a:solidFill>
                  <a:srgbClr val="8D57C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Управление на склад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B7A318-93EE-4F56-AC26-5CF7BE785BD7}"/>
              </a:ext>
            </a:extLst>
          </p:cNvPr>
          <p:cNvSpPr txBox="1"/>
          <p:nvPr/>
        </p:nvSpPr>
        <p:spPr>
          <a:xfrm>
            <a:off x="2030476" y="4263224"/>
            <a:ext cx="2034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Модул</a:t>
            </a:r>
            <a:r>
              <a:rPr lang="bg-BG" sz="1600" dirty="0">
                <a:solidFill>
                  <a:srgbClr val="A9A9A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E-mail</a:t>
            </a:r>
            <a:endParaRPr lang="bg-BG" sz="1600" dirty="0">
              <a:solidFill>
                <a:srgbClr val="37C0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F1D689-A858-4BD5-8733-CF00A5B7FFD3}"/>
              </a:ext>
            </a:extLst>
          </p:cNvPr>
          <p:cNvSpPr txBox="1"/>
          <p:nvPr/>
        </p:nvSpPr>
        <p:spPr>
          <a:xfrm>
            <a:off x="1817943" y="2442137"/>
            <a:ext cx="241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План за</a:t>
            </a:r>
            <a:r>
              <a:rPr lang="bg-BG" sz="1600" dirty="0">
                <a:solidFill>
                  <a:srgbClr val="A9A9A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bg-BG" sz="1600" dirty="0">
                <a:solidFill>
                  <a:srgbClr val="F9DD5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лечение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4507EE-73DF-4B72-A5A4-37BF25A39BEB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БЪДЕЩО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РАЗВИТИЕ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1F4B8AFE-04D1-46C2-82E8-996715D58EEA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D774A143-9925-4B29-873C-DD0A367B5854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8E3D8C4A-F896-4E0B-8F83-59F4133044F3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59B1D042-8055-4624-8711-2CB4571352A0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B1676E2E-9ABB-4887-9EDE-33C11F11598F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507FFE08-C187-4520-B1EB-33C9D98C51B5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6404C55-800A-4023-85D6-A562C2537669}"/>
              </a:ext>
            </a:extLst>
          </p:cNvPr>
          <p:cNvSpPr/>
          <p:nvPr/>
        </p:nvSpPr>
        <p:spPr>
          <a:xfrm>
            <a:off x="4337136" y="2214908"/>
            <a:ext cx="829994" cy="829994"/>
          </a:xfrm>
          <a:prstGeom prst="ellipse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01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2DDA9DA-A5F2-4691-BF35-CE7E5CEF33F2}"/>
              </a:ext>
            </a:extLst>
          </p:cNvPr>
          <p:cNvSpPr/>
          <p:nvPr/>
        </p:nvSpPr>
        <p:spPr>
          <a:xfrm>
            <a:off x="4103577" y="4026782"/>
            <a:ext cx="829994" cy="829994"/>
          </a:xfrm>
          <a:prstGeom prst="ellipse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06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52218D7-11E3-493B-8E87-3A09015AAE87}"/>
              </a:ext>
            </a:extLst>
          </p:cNvPr>
          <p:cNvSpPr/>
          <p:nvPr/>
        </p:nvSpPr>
        <p:spPr>
          <a:xfrm>
            <a:off x="7500588" y="4604049"/>
            <a:ext cx="829994" cy="829994"/>
          </a:xfrm>
          <a:prstGeom prst="ellipse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04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7B2E627-9F8E-4E9C-9B43-3E75C77E54E0}"/>
              </a:ext>
            </a:extLst>
          </p:cNvPr>
          <p:cNvSpPr/>
          <p:nvPr/>
        </p:nvSpPr>
        <p:spPr>
          <a:xfrm>
            <a:off x="7901714" y="2791425"/>
            <a:ext cx="829994" cy="829994"/>
          </a:xfrm>
          <a:prstGeom prst="ellipse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03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9FAB029-9F8E-444A-AC94-AB1742F970C0}"/>
              </a:ext>
            </a:extLst>
          </p:cNvPr>
          <p:cNvSpPr/>
          <p:nvPr/>
        </p:nvSpPr>
        <p:spPr>
          <a:xfrm>
            <a:off x="6242060" y="1337655"/>
            <a:ext cx="829994" cy="829994"/>
          </a:xfrm>
          <a:prstGeom prst="ellipse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02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13608E2-0FC1-4CAD-B824-556072E0E20A}"/>
              </a:ext>
            </a:extLst>
          </p:cNvPr>
          <p:cNvSpPr/>
          <p:nvPr/>
        </p:nvSpPr>
        <p:spPr>
          <a:xfrm>
            <a:off x="5655847" y="5242573"/>
            <a:ext cx="829994" cy="829994"/>
          </a:xfrm>
          <a:prstGeom prst="ellipse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05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Arrow: Curved Left 1">
            <a:extLst>
              <a:ext uri="{FF2B5EF4-FFF2-40B4-BE49-F238E27FC236}">
                <a16:creationId xmlns:a16="http://schemas.microsoft.com/office/drawing/2014/main" id="{F3B214E9-B87B-427F-BF61-1B9865DA46FB}"/>
              </a:ext>
            </a:extLst>
          </p:cNvPr>
          <p:cNvSpPr/>
          <p:nvPr/>
        </p:nvSpPr>
        <p:spPr>
          <a:xfrm rot="20216366">
            <a:off x="6005009" y="2639000"/>
            <a:ext cx="1089259" cy="2046389"/>
          </a:xfrm>
          <a:prstGeom prst="curvedLeftArrow">
            <a:avLst>
              <a:gd name="adj1" fmla="val 6021"/>
              <a:gd name="adj2" fmla="val 31840"/>
              <a:gd name="adj3" fmla="val 14687"/>
            </a:avLst>
          </a:prstGeom>
          <a:solidFill>
            <a:srgbClr val="CBCBCB"/>
          </a:solidFill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99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8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8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8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8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4" grpId="0"/>
      <p:bldP spid="25" grpId="0"/>
      <p:bldP spid="26" grpId="0"/>
      <p:bldP spid="27" grpId="0"/>
      <p:bldP spid="28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D8201A-9CA0-4206-9EA5-0DBE1EAF585A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ПРЕЗЕНТАЦИЯ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НА СИСТЕМАТА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F04FC151-4706-4935-B85E-73F305FA757C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E30DD1F0-4E79-4EB8-A001-DCC253079247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61B7126C-22C6-460D-B460-0993E014D795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BAAC8A25-3419-4C12-9ABB-65D596E3762C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756B1EF1-6296-47F8-9F92-2BB1C55F56CD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5625E11F-2965-4848-AD79-E28A33D9563C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daily-dental">
            <a:hlinkClick r:id="" action="ppaction://media"/>
            <a:extLst>
              <a:ext uri="{FF2B5EF4-FFF2-40B4-BE49-F238E27FC236}">
                <a16:creationId xmlns:a16="http://schemas.microsoft.com/office/drawing/2014/main" id="{31B16CFA-52F5-4EBB-A28D-211A21A389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/>
          </a:blip>
          <a:stretch>
            <a:fillRect/>
          </a:stretch>
        </p:blipFill>
        <p:spPr>
          <a:xfrm>
            <a:off x="1291215" y="1524000"/>
            <a:ext cx="9255685" cy="521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3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D8201A-9CA0-4206-9EA5-0DBE1EAF585A}"/>
              </a:ext>
            </a:extLst>
          </p:cNvPr>
          <p:cNvSpPr txBox="1"/>
          <p:nvPr/>
        </p:nvSpPr>
        <p:spPr>
          <a:xfrm>
            <a:off x="3227611" y="3105721"/>
            <a:ext cx="5695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Благодаря за вниманието!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21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295FEAF1-3747-498B-832D-6E34F655B7C9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ЗАЩО 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ТАКАВА СИСТЕМА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AAC3CC37-9112-4A78-967C-311009B18C6A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80F38EFB-90CB-45AC-9F2F-3D2615E9DEA6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C67BD64B-5B88-47B9-BD94-785714B59934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CA714154-94EA-4DEC-BEC7-BD2E12509C10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1817E96A-DE3A-4561-8B0F-13245BD6557D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CA7E0F94-1025-44A2-ACA7-4AC24CF9150C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 descr="Thought bubble">
            <a:extLst>
              <a:ext uri="{FF2B5EF4-FFF2-40B4-BE49-F238E27FC236}">
                <a16:creationId xmlns:a16="http://schemas.microsoft.com/office/drawing/2014/main" id="{3818AE89-4891-4E35-9584-EF894D563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1643" y="1498751"/>
            <a:ext cx="742113" cy="742113"/>
          </a:xfrm>
          <a:prstGeom prst="rect">
            <a:avLst/>
          </a:prstGeom>
        </p:spPr>
      </p:pic>
      <p:pic>
        <p:nvPicPr>
          <p:cNvPr id="5" name="Graphic 4" descr="Team">
            <a:extLst>
              <a:ext uri="{FF2B5EF4-FFF2-40B4-BE49-F238E27FC236}">
                <a16:creationId xmlns:a16="http://schemas.microsoft.com/office/drawing/2014/main" id="{E3B50492-8D4E-412D-85C7-4F15CF82A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6358" y="2156038"/>
            <a:ext cx="488506" cy="488506"/>
          </a:xfrm>
          <a:prstGeom prst="rect">
            <a:avLst/>
          </a:prstGeom>
        </p:spPr>
      </p:pic>
      <p:pic>
        <p:nvPicPr>
          <p:cNvPr id="7" name="Graphic 6" descr="Computer">
            <a:extLst>
              <a:ext uri="{FF2B5EF4-FFF2-40B4-BE49-F238E27FC236}">
                <a16:creationId xmlns:a16="http://schemas.microsoft.com/office/drawing/2014/main" id="{DFA082CE-F889-4631-8F25-0DC4ADE428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68095" y="4677431"/>
            <a:ext cx="568019" cy="568019"/>
          </a:xfrm>
          <a:prstGeom prst="rect">
            <a:avLst/>
          </a:prstGeom>
        </p:spPr>
      </p:pic>
      <p:pic>
        <p:nvPicPr>
          <p:cNvPr id="9" name="Graphic 8" descr="Laptop">
            <a:extLst>
              <a:ext uri="{FF2B5EF4-FFF2-40B4-BE49-F238E27FC236}">
                <a16:creationId xmlns:a16="http://schemas.microsoft.com/office/drawing/2014/main" id="{E2DFC099-00EB-4BBB-9037-6056AE99F5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82045" y="1793229"/>
            <a:ext cx="742113" cy="742113"/>
          </a:xfrm>
          <a:prstGeom prst="rect">
            <a:avLst/>
          </a:prstGeom>
        </p:spPr>
      </p:pic>
      <p:pic>
        <p:nvPicPr>
          <p:cNvPr id="11" name="Graphic 10" descr="Smart Phone">
            <a:extLst>
              <a:ext uri="{FF2B5EF4-FFF2-40B4-BE49-F238E27FC236}">
                <a16:creationId xmlns:a16="http://schemas.microsoft.com/office/drawing/2014/main" id="{F52C6DF6-3525-417F-90F3-D648D979E3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50007" y="4111673"/>
            <a:ext cx="546538" cy="546538"/>
          </a:xfrm>
          <a:prstGeom prst="rect">
            <a:avLst/>
          </a:prstGeom>
        </p:spPr>
      </p:pic>
      <p:pic>
        <p:nvPicPr>
          <p:cNvPr id="13" name="Graphic 12" descr="Tablet">
            <a:extLst>
              <a:ext uri="{FF2B5EF4-FFF2-40B4-BE49-F238E27FC236}">
                <a16:creationId xmlns:a16="http://schemas.microsoft.com/office/drawing/2014/main" id="{F97ABC83-035D-42BC-9178-1ABA3103CE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67998" y="2422613"/>
            <a:ext cx="535360" cy="535360"/>
          </a:xfrm>
          <a:prstGeom prst="rect">
            <a:avLst/>
          </a:prstGeom>
        </p:spPr>
      </p:pic>
      <p:pic>
        <p:nvPicPr>
          <p:cNvPr id="15" name="Graphic 14" descr="Network">
            <a:extLst>
              <a:ext uri="{FF2B5EF4-FFF2-40B4-BE49-F238E27FC236}">
                <a16:creationId xmlns:a16="http://schemas.microsoft.com/office/drawing/2014/main" id="{8F7BBCAA-B7CF-4596-B1B1-708C99A91E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35464" y="3089685"/>
            <a:ext cx="674648" cy="674648"/>
          </a:xfrm>
          <a:prstGeom prst="rect">
            <a:avLst/>
          </a:prstGeom>
        </p:spPr>
      </p:pic>
      <p:pic>
        <p:nvPicPr>
          <p:cNvPr id="17" name="Graphic 16" descr="Open envelope">
            <a:extLst>
              <a:ext uri="{FF2B5EF4-FFF2-40B4-BE49-F238E27FC236}">
                <a16:creationId xmlns:a16="http://schemas.microsoft.com/office/drawing/2014/main" id="{40FC31EA-FD96-4B25-B4AA-83C14CF1A17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34940" y="2369576"/>
            <a:ext cx="674648" cy="674648"/>
          </a:xfrm>
          <a:prstGeom prst="rect">
            <a:avLst/>
          </a:prstGeom>
        </p:spPr>
      </p:pic>
      <p:pic>
        <p:nvPicPr>
          <p:cNvPr id="19" name="Graphic 18" descr="Send">
            <a:extLst>
              <a:ext uri="{FF2B5EF4-FFF2-40B4-BE49-F238E27FC236}">
                <a16:creationId xmlns:a16="http://schemas.microsoft.com/office/drawing/2014/main" id="{58BE6F83-BBBD-447F-93DC-6EB3FF2477A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42352" y="3690709"/>
            <a:ext cx="674648" cy="674648"/>
          </a:xfrm>
          <a:prstGeom prst="rect">
            <a:avLst/>
          </a:prstGeom>
        </p:spPr>
      </p:pic>
      <p:pic>
        <p:nvPicPr>
          <p:cNvPr id="25" name="Graphic 24" descr="Satellite">
            <a:extLst>
              <a:ext uri="{FF2B5EF4-FFF2-40B4-BE49-F238E27FC236}">
                <a16:creationId xmlns:a16="http://schemas.microsoft.com/office/drawing/2014/main" id="{C5DE5210-FC82-489D-A420-F11F1FE3B17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395869" y="3160396"/>
            <a:ext cx="414978" cy="414978"/>
          </a:xfrm>
          <a:prstGeom prst="rect">
            <a:avLst/>
          </a:prstGeom>
        </p:spPr>
      </p:pic>
      <p:pic>
        <p:nvPicPr>
          <p:cNvPr id="27" name="Graphic 26" descr="Daily Calendar">
            <a:extLst>
              <a:ext uri="{FF2B5EF4-FFF2-40B4-BE49-F238E27FC236}">
                <a16:creationId xmlns:a16="http://schemas.microsoft.com/office/drawing/2014/main" id="{76C6296D-A237-4ED6-BB73-A2B1C2920DA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897513" y="3614156"/>
            <a:ext cx="497517" cy="497517"/>
          </a:xfrm>
          <a:prstGeom prst="rect">
            <a:avLst/>
          </a:prstGeom>
        </p:spPr>
      </p:pic>
      <p:pic>
        <p:nvPicPr>
          <p:cNvPr id="29" name="Graphic 28" descr="Document">
            <a:extLst>
              <a:ext uri="{FF2B5EF4-FFF2-40B4-BE49-F238E27FC236}">
                <a16:creationId xmlns:a16="http://schemas.microsoft.com/office/drawing/2014/main" id="{2066ACFA-E21B-4720-90D2-F35A7E2B1DA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777149" y="4283305"/>
            <a:ext cx="529416" cy="529416"/>
          </a:xfrm>
          <a:prstGeom prst="rect">
            <a:avLst/>
          </a:prstGeom>
        </p:spPr>
      </p:pic>
      <p:pic>
        <p:nvPicPr>
          <p:cNvPr id="34" name="Graphic 33" descr="Handshake">
            <a:extLst>
              <a:ext uri="{FF2B5EF4-FFF2-40B4-BE49-F238E27FC236}">
                <a16:creationId xmlns:a16="http://schemas.microsoft.com/office/drawing/2014/main" id="{EE62924F-4343-4F2F-9E43-146178DEADF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666244" y="4347695"/>
            <a:ext cx="674648" cy="674648"/>
          </a:xfrm>
          <a:prstGeom prst="rect">
            <a:avLst/>
          </a:prstGeom>
        </p:spPr>
      </p:pic>
      <p:pic>
        <p:nvPicPr>
          <p:cNvPr id="36" name="Graphic 35" descr="Hourglass">
            <a:extLst>
              <a:ext uri="{FF2B5EF4-FFF2-40B4-BE49-F238E27FC236}">
                <a16:creationId xmlns:a16="http://schemas.microsoft.com/office/drawing/2014/main" id="{B6545FEB-C9FC-4319-AE58-BDE02BCF108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256159" y="3634879"/>
            <a:ext cx="674648" cy="674648"/>
          </a:xfrm>
          <a:prstGeom prst="rect">
            <a:avLst/>
          </a:prstGeom>
        </p:spPr>
      </p:pic>
      <p:pic>
        <p:nvPicPr>
          <p:cNvPr id="38" name="Graphic 37" descr="Gears">
            <a:extLst>
              <a:ext uri="{FF2B5EF4-FFF2-40B4-BE49-F238E27FC236}">
                <a16:creationId xmlns:a16="http://schemas.microsoft.com/office/drawing/2014/main" id="{F949EA64-89A1-4310-AD4A-9D7FE539032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0188048" y="3137288"/>
            <a:ext cx="674648" cy="674648"/>
          </a:xfrm>
          <a:prstGeom prst="rect">
            <a:avLst/>
          </a:prstGeom>
        </p:spPr>
      </p:pic>
      <p:pic>
        <p:nvPicPr>
          <p:cNvPr id="40" name="Graphic 39" descr="Head with Gears">
            <a:extLst>
              <a:ext uri="{FF2B5EF4-FFF2-40B4-BE49-F238E27FC236}">
                <a16:creationId xmlns:a16="http://schemas.microsoft.com/office/drawing/2014/main" id="{994BF599-5B32-4D5B-B10A-73D46D9A8AF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8803843" y="2744398"/>
            <a:ext cx="674648" cy="674648"/>
          </a:xfrm>
          <a:prstGeom prst="rect">
            <a:avLst/>
          </a:prstGeom>
        </p:spPr>
      </p:pic>
      <p:pic>
        <p:nvPicPr>
          <p:cNvPr id="42" name="Graphic 41" descr="Playbook">
            <a:extLst>
              <a:ext uri="{FF2B5EF4-FFF2-40B4-BE49-F238E27FC236}">
                <a16:creationId xmlns:a16="http://schemas.microsoft.com/office/drawing/2014/main" id="{9A63448D-85AA-49D3-8CE8-F80FB1599CE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415978" y="4710816"/>
            <a:ext cx="380993" cy="380993"/>
          </a:xfrm>
          <a:prstGeom prst="rect">
            <a:avLst/>
          </a:prstGeom>
        </p:spPr>
      </p:pic>
      <p:pic>
        <p:nvPicPr>
          <p:cNvPr id="44" name="Graphic 43" descr="Database">
            <a:extLst>
              <a:ext uri="{FF2B5EF4-FFF2-40B4-BE49-F238E27FC236}">
                <a16:creationId xmlns:a16="http://schemas.microsoft.com/office/drawing/2014/main" id="{F566DDE8-DD28-45DC-8E6B-6C35A9B96681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514208" y="2465551"/>
            <a:ext cx="674648" cy="674648"/>
          </a:xfrm>
          <a:prstGeom prst="rect">
            <a:avLst/>
          </a:prstGeom>
        </p:spPr>
      </p:pic>
      <p:pic>
        <p:nvPicPr>
          <p:cNvPr id="46" name="Graphic 45" descr="Pie chart">
            <a:extLst>
              <a:ext uri="{FF2B5EF4-FFF2-40B4-BE49-F238E27FC236}">
                <a16:creationId xmlns:a16="http://schemas.microsoft.com/office/drawing/2014/main" id="{1FAD8D46-1A42-467E-B841-E68F5535C3F2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184794" y="2445507"/>
            <a:ext cx="674648" cy="674648"/>
          </a:xfrm>
          <a:prstGeom prst="rect">
            <a:avLst/>
          </a:prstGeom>
        </p:spPr>
      </p:pic>
      <p:pic>
        <p:nvPicPr>
          <p:cNvPr id="48" name="Graphic 47" descr="Puzzle">
            <a:extLst>
              <a:ext uri="{FF2B5EF4-FFF2-40B4-BE49-F238E27FC236}">
                <a16:creationId xmlns:a16="http://schemas.microsoft.com/office/drawing/2014/main" id="{445DA255-1BF2-49AB-AA7A-7C3385D5BD27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340733" y="1461055"/>
            <a:ext cx="742113" cy="742113"/>
          </a:xfrm>
          <a:prstGeom prst="rect">
            <a:avLst/>
          </a:prstGeom>
        </p:spPr>
      </p:pic>
      <p:pic>
        <p:nvPicPr>
          <p:cNvPr id="52" name="Graphic 51" descr="Bar chart">
            <a:extLst>
              <a:ext uri="{FF2B5EF4-FFF2-40B4-BE49-F238E27FC236}">
                <a16:creationId xmlns:a16="http://schemas.microsoft.com/office/drawing/2014/main" id="{30E29573-C82D-4421-A7F4-4F9918AB5125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7710273" y="1717583"/>
            <a:ext cx="742113" cy="742113"/>
          </a:xfrm>
          <a:prstGeom prst="rect">
            <a:avLst/>
          </a:prstGeom>
        </p:spPr>
      </p:pic>
      <p:pic>
        <p:nvPicPr>
          <p:cNvPr id="54" name="Graphic 53" descr="Upward trend">
            <a:extLst>
              <a:ext uri="{FF2B5EF4-FFF2-40B4-BE49-F238E27FC236}">
                <a16:creationId xmlns:a16="http://schemas.microsoft.com/office/drawing/2014/main" id="{543EC939-41E5-41DC-B078-94227D2A5EC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192385" y="2185611"/>
            <a:ext cx="462708" cy="462708"/>
          </a:xfrm>
          <a:prstGeom prst="rect">
            <a:avLst/>
          </a:prstGeom>
        </p:spPr>
      </p:pic>
      <p:pic>
        <p:nvPicPr>
          <p:cNvPr id="56" name="Graphic 55" descr="Coins">
            <a:extLst>
              <a:ext uri="{FF2B5EF4-FFF2-40B4-BE49-F238E27FC236}">
                <a16:creationId xmlns:a16="http://schemas.microsoft.com/office/drawing/2014/main" id="{D5B35D0C-01BB-4B60-B528-D59502E53716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750574" y="3161079"/>
            <a:ext cx="422769" cy="422769"/>
          </a:xfrm>
          <a:prstGeom prst="rect">
            <a:avLst/>
          </a:prstGeom>
        </p:spPr>
      </p:pic>
      <p:pic>
        <p:nvPicPr>
          <p:cNvPr id="58" name="Graphic 57" descr="Microscope">
            <a:extLst>
              <a:ext uri="{FF2B5EF4-FFF2-40B4-BE49-F238E27FC236}">
                <a16:creationId xmlns:a16="http://schemas.microsoft.com/office/drawing/2014/main" id="{5D83CC6C-2D5F-4C14-8B59-EC09AA9A1B86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639157" y="4894773"/>
            <a:ext cx="358007" cy="358007"/>
          </a:xfrm>
          <a:prstGeom prst="rect">
            <a:avLst/>
          </a:prstGeom>
        </p:spPr>
      </p:pic>
      <p:pic>
        <p:nvPicPr>
          <p:cNvPr id="60" name="Graphic 59" descr="Clock">
            <a:extLst>
              <a:ext uri="{FF2B5EF4-FFF2-40B4-BE49-F238E27FC236}">
                <a16:creationId xmlns:a16="http://schemas.microsoft.com/office/drawing/2014/main" id="{7D543F5C-5343-4255-8670-225B7E2F617B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8991942" y="4463246"/>
            <a:ext cx="340961" cy="340961"/>
          </a:xfrm>
          <a:prstGeom prst="rect">
            <a:avLst/>
          </a:prstGeom>
        </p:spPr>
      </p:pic>
      <p:pic>
        <p:nvPicPr>
          <p:cNvPr id="62" name="Graphic 61" descr="Books">
            <a:extLst>
              <a:ext uri="{FF2B5EF4-FFF2-40B4-BE49-F238E27FC236}">
                <a16:creationId xmlns:a16="http://schemas.microsoft.com/office/drawing/2014/main" id="{6D922045-8306-4871-AC62-BD9CB73BC4A8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8980451" y="4825777"/>
            <a:ext cx="477240" cy="477240"/>
          </a:xfrm>
          <a:prstGeom prst="rect">
            <a:avLst/>
          </a:prstGeom>
        </p:spPr>
      </p:pic>
      <p:pic>
        <p:nvPicPr>
          <p:cNvPr id="64" name="Graphic 63" descr="Compass">
            <a:extLst>
              <a:ext uri="{FF2B5EF4-FFF2-40B4-BE49-F238E27FC236}">
                <a16:creationId xmlns:a16="http://schemas.microsoft.com/office/drawing/2014/main" id="{1BBE1435-62CB-4749-B683-A0AE58C1C879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9363146" y="3243180"/>
            <a:ext cx="266408" cy="266408"/>
          </a:xfrm>
          <a:prstGeom prst="rect">
            <a:avLst/>
          </a:prstGeom>
        </p:spPr>
      </p:pic>
      <p:pic>
        <p:nvPicPr>
          <p:cNvPr id="66" name="Graphic 65" descr="Lock">
            <a:extLst>
              <a:ext uri="{FF2B5EF4-FFF2-40B4-BE49-F238E27FC236}">
                <a16:creationId xmlns:a16="http://schemas.microsoft.com/office/drawing/2014/main" id="{C20C935C-BCC8-4E9B-89F6-BB0DFBBCB1B7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8957300" y="5425362"/>
            <a:ext cx="350497" cy="350497"/>
          </a:xfrm>
          <a:prstGeom prst="rect">
            <a:avLst/>
          </a:prstGeom>
        </p:spPr>
      </p:pic>
      <p:pic>
        <p:nvPicPr>
          <p:cNvPr id="68" name="Graphic 67" descr="Tooth">
            <a:extLst>
              <a:ext uri="{FF2B5EF4-FFF2-40B4-BE49-F238E27FC236}">
                <a16:creationId xmlns:a16="http://schemas.microsoft.com/office/drawing/2014/main" id="{847D6F0E-42BD-4A9D-8F41-0D3B8000B455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9274265" y="5311830"/>
            <a:ext cx="503035" cy="503035"/>
          </a:xfrm>
          <a:prstGeom prst="rect">
            <a:avLst/>
          </a:prstGeom>
        </p:spPr>
      </p:pic>
      <p:pic>
        <p:nvPicPr>
          <p:cNvPr id="70" name="Graphic 69" descr="Brain">
            <a:extLst>
              <a:ext uri="{FF2B5EF4-FFF2-40B4-BE49-F238E27FC236}">
                <a16:creationId xmlns:a16="http://schemas.microsoft.com/office/drawing/2014/main" id="{17A767FE-CFAE-4088-BCA7-45F41CF759DD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9956945" y="3801006"/>
            <a:ext cx="583999" cy="583999"/>
          </a:xfrm>
          <a:prstGeom prst="rect">
            <a:avLst/>
          </a:prstGeom>
        </p:spPr>
      </p:pic>
      <p:pic>
        <p:nvPicPr>
          <p:cNvPr id="76" name="Graphic 75" descr="Camera">
            <a:extLst>
              <a:ext uri="{FF2B5EF4-FFF2-40B4-BE49-F238E27FC236}">
                <a16:creationId xmlns:a16="http://schemas.microsoft.com/office/drawing/2014/main" id="{DB0CBC6C-EAEB-459C-B849-D9E79FD301AB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7585431" y="3757633"/>
            <a:ext cx="435777" cy="435777"/>
          </a:xfrm>
          <a:prstGeom prst="rect">
            <a:avLst/>
          </a:prstGeom>
        </p:spPr>
      </p:pic>
      <p:pic>
        <p:nvPicPr>
          <p:cNvPr id="78" name="Graphic 77" descr="Chat">
            <a:extLst>
              <a:ext uri="{FF2B5EF4-FFF2-40B4-BE49-F238E27FC236}">
                <a16:creationId xmlns:a16="http://schemas.microsoft.com/office/drawing/2014/main" id="{5FA9106D-519A-4D43-8567-E1C6021951E3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9274298" y="4280177"/>
            <a:ext cx="361786" cy="361786"/>
          </a:xfrm>
          <a:prstGeom prst="rect">
            <a:avLst/>
          </a:prstGeom>
        </p:spPr>
      </p:pic>
      <p:pic>
        <p:nvPicPr>
          <p:cNvPr id="80" name="Graphic 79" descr="Checklist">
            <a:extLst>
              <a:ext uri="{FF2B5EF4-FFF2-40B4-BE49-F238E27FC236}">
                <a16:creationId xmlns:a16="http://schemas.microsoft.com/office/drawing/2014/main" id="{E9056232-DA43-46AF-A6A9-1B275FEB05D2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8090177" y="2934191"/>
            <a:ext cx="318777" cy="318777"/>
          </a:xfrm>
          <a:prstGeom prst="rect">
            <a:avLst/>
          </a:prstGeom>
        </p:spPr>
      </p:pic>
      <p:pic>
        <p:nvPicPr>
          <p:cNvPr id="82" name="Graphic 81" descr="Bullseye">
            <a:extLst>
              <a:ext uri="{FF2B5EF4-FFF2-40B4-BE49-F238E27FC236}">
                <a16:creationId xmlns:a16="http://schemas.microsoft.com/office/drawing/2014/main" id="{086ABA9A-15AA-4223-89AC-5AB9D7FF7B39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7983483" y="3304432"/>
            <a:ext cx="353595" cy="353595"/>
          </a:xfrm>
          <a:prstGeom prst="rect">
            <a:avLst/>
          </a:prstGeom>
        </p:spPr>
      </p:pic>
      <p:pic>
        <p:nvPicPr>
          <p:cNvPr id="84" name="Graphic 83" descr="Single gear">
            <a:extLst>
              <a:ext uri="{FF2B5EF4-FFF2-40B4-BE49-F238E27FC236}">
                <a16:creationId xmlns:a16="http://schemas.microsoft.com/office/drawing/2014/main" id="{98BFC1E7-0D71-48B1-A2B7-3D4209AB8850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8298769" y="5182935"/>
            <a:ext cx="690806" cy="690806"/>
          </a:xfrm>
          <a:prstGeom prst="rect">
            <a:avLst/>
          </a:prstGeom>
        </p:spPr>
      </p:pic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8E8E4862-4B4C-46E1-B7A8-0CE3E13B5672}"/>
              </a:ext>
            </a:extLst>
          </p:cNvPr>
          <p:cNvSpPr/>
          <p:nvPr/>
        </p:nvSpPr>
        <p:spPr>
          <a:xfrm>
            <a:off x="8591746" y="5925205"/>
            <a:ext cx="998816" cy="204874"/>
          </a:xfrm>
          <a:prstGeom prst="roundRect">
            <a:avLst>
              <a:gd name="adj" fmla="val 3960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C248BE90-7FBD-41D8-8420-D5E6BD0555A0}"/>
              </a:ext>
            </a:extLst>
          </p:cNvPr>
          <p:cNvSpPr/>
          <p:nvPr/>
        </p:nvSpPr>
        <p:spPr>
          <a:xfrm>
            <a:off x="8665616" y="6253014"/>
            <a:ext cx="857869" cy="174142"/>
          </a:xfrm>
          <a:prstGeom prst="roundRect">
            <a:avLst>
              <a:gd name="adj" fmla="val 3960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: Top Corners Rounded 89">
            <a:extLst>
              <a:ext uri="{FF2B5EF4-FFF2-40B4-BE49-F238E27FC236}">
                <a16:creationId xmlns:a16="http://schemas.microsoft.com/office/drawing/2014/main" id="{89A995F0-1928-4F10-87FA-531E1D29968B}"/>
              </a:ext>
            </a:extLst>
          </p:cNvPr>
          <p:cNvSpPr/>
          <p:nvPr/>
        </p:nvSpPr>
        <p:spPr>
          <a:xfrm rot="10800000">
            <a:off x="8792693" y="6550090"/>
            <a:ext cx="617165" cy="137021"/>
          </a:xfrm>
          <a:prstGeom prst="round2SameRect">
            <a:avLst>
              <a:gd name="adj1" fmla="val 50000"/>
              <a:gd name="adj2" fmla="val 1388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390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80F7BD-6003-4592-9BA8-6A4B0CCECBB4}"/>
              </a:ext>
            </a:extLst>
          </p:cNvPr>
          <p:cNvSpPr/>
          <p:nvPr/>
        </p:nvSpPr>
        <p:spPr>
          <a:xfrm>
            <a:off x="6405994" y="0"/>
            <a:ext cx="4956182" cy="6858000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solidFill>
              <a:schemeClr val="tx1">
                <a:alpha val="5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F35653C9-9A72-42D4-BB8F-A5C65EE2883F}"/>
              </a:ext>
            </a:extLst>
          </p:cNvPr>
          <p:cNvSpPr/>
          <p:nvPr/>
        </p:nvSpPr>
        <p:spPr>
          <a:xfrm>
            <a:off x="5984978" y="1180854"/>
            <a:ext cx="840351" cy="840351"/>
          </a:xfrm>
          <a:prstGeom prst="flowChartConnector">
            <a:avLst/>
          </a:prstGeom>
          <a:solidFill>
            <a:srgbClr val="20202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BBCAEA-39C7-4BEB-A868-A1984B87666E}"/>
              </a:ext>
            </a:extLst>
          </p:cNvPr>
          <p:cNvSpPr txBox="1"/>
          <p:nvPr/>
        </p:nvSpPr>
        <p:spPr>
          <a:xfrm>
            <a:off x="7117252" y="1018392"/>
            <a:ext cx="393731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rgbClr val="F9DD5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ОРГАНИЗИРАНЕ НА РАБОТАТА</a:t>
            </a:r>
          </a:p>
          <a:p>
            <a:endParaRPr lang="bg-BG" sz="1000" dirty="0">
              <a:solidFill>
                <a:srgbClr val="F9DD5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Системата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има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за цел да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оптимизира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работата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и да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улесни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записването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и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организирането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на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пациентския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поток</a:t>
            </a:r>
            <a:endParaRPr lang="en-US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1B748D-C080-4F02-80F7-4A177F870A25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ЦЕЛ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НА СИСТЕМАТА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Flowchart: Connector 47">
            <a:extLst>
              <a:ext uri="{FF2B5EF4-FFF2-40B4-BE49-F238E27FC236}">
                <a16:creationId xmlns:a16="http://schemas.microsoft.com/office/drawing/2014/main" id="{D04EF04A-1E2D-48CD-A9FC-4F8437F8614A}"/>
              </a:ext>
            </a:extLst>
          </p:cNvPr>
          <p:cNvSpPr/>
          <p:nvPr/>
        </p:nvSpPr>
        <p:spPr>
          <a:xfrm>
            <a:off x="5982545" y="3228731"/>
            <a:ext cx="840351" cy="840351"/>
          </a:xfrm>
          <a:prstGeom prst="flowChartConnector">
            <a:avLst/>
          </a:prstGeom>
          <a:solidFill>
            <a:srgbClr val="20202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05F4BA5-873E-4AF7-821C-05EAF3193364}"/>
              </a:ext>
            </a:extLst>
          </p:cNvPr>
          <p:cNvSpPr txBox="1"/>
          <p:nvPr/>
        </p:nvSpPr>
        <p:spPr>
          <a:xfrm>
            <a:off x="7114819" y="3066269"/>
            <a:ext cx="393731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rgbClr val="3CD46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ВСИЧКИ ДАННИ НА ЕДНО МЯСТО</a:t>
            </a:r>
          </a:p>
          <a:p>
            <a:endParaRPr lang="bg-BG" sz="1000" dirty="0">
              <a:solidFill>
                <a:srgbClr val="F9DD5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Системата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има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за цел да пази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всички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данни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за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клиниката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лекарите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и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пациентите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на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едно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място</a:t>
            </a:r>
            <a:endParaRPr lang="en-US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1" name="Flowchart: Connector 50">
            <a:extLst>
              <a:ext uri="{FF2B5EF4-FFF2-40B4-BE49-F238E27FC236}">
                <a16:creationId xmlns:a16="http://schemas.microsoft.com/office/drawing/2014/main" id="{C0F8728E-1A3F-48A1-AB5A-12B6ABA0F564}"/>
              </a:ext>
            </a:extLst>
          </p:cNvPr>
          <p:cNvSpPr/>
          <p:nvPr/>
        </p:nvSpPr>
        <p:spPr>
          <a:xfrm>
            <a:off x="5982545" y="5202724"/>
            <a:ext cx="840351" cy="840351"/>
          </a:xfrm>
          <a:prstGeom prst="flowChartConnector">
            <a:avLst/>
          </a:prstGeom>
          <a:solidFill>
            <a:srgbClr val="20202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D87D5B5-5BCD-414D-81C8-2A58E211783E}"/>
              </a:ext>
            </a:extLst>
          </p:cNvPr>
          <p:cNvSpPr txBox="1"/>
          <p:nvPr/>
        </p:nvSpPr>
        <p:spPr>
          <a:xfrm>
            <a:off x="7114819" y="5040262"/>
            <a:ext cx="39373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rgbClr val="FF6F9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ВРЪЗКА ПАЦИЕНТ - ЛЕКАР</a:t>
            </a:r>
          </a:p>
          <a:p>
            <a:endParaRPr lang="bg-BG" sz="1000" dirty="0">
              <a:solidFill>
                <a:srgbClr val="F9DD5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Системата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има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за цел да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прави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връзка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меж</a:t>
            </a:r>
            <a:r>
              <a:rPr lang="bg-BG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у пациент и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лекар</a:t>
            </a:r>
            <a:endParaRPr lang="en-US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3" name="Graphic 12" descr="Monthly calendar">
            <a:extLst>
              <a:ext uri="{FF2B5EF4-FFF2-40B4-BE49-F238E27FC236}">
                <a16:creationId xmlns:a16="http://schemas.microsoft.com/office/drawing/2014/main" id="{3A3BA15A-1C0F-45DA-AA01-28716825AE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7185" y="1356924"/>
            <a:ext cx="511069" cy="511069"/>
          </a:xfrm>
          <a:prstGeom prst="rect">
            <a:avLst/>
          </a:prstGeom>
        </p:spPr>
      </p:pic>
      <p:pic>
        <p:nvPicPr>
          <p:cNvPr id="15" name="Graphic 14" descr="Database">
            <a:extLst>
              <a:ext uri="{FF2B5EF4-FFF2-40B4-BE49-F238E27FC236}">
                <a16:creationId xmlns:a16="http://schemas.microsoft.com/office/drawing/2014/main" id="{E19A118B-1557-4DF6-98C3-C05822DA6E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39870" y="3389434"/>
            <a:ext cx="526972" cy="526972"/>
          </a:xfrm>
          <a:prstGeom prst="rect">
            <a:avLst/>
          </a:prstGeom>
        </p:spPr>
      </p:pic>
      <p:pic>
        <p:nvPicPr>
          <p:cNvPr id="18" name="Graphic 17" descr="Handshake">
            <a:extLst>
              <a:ext uri="{FF2B5EF4-FFF2-40B4-BE49-F238E27FC236}">
                <a16:creationId xmlns:a16="http://schemas.microsoft.com/office/drawing/2014/main" id="{26DDE990-572F-454C-B9F0-A55268D1C8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96000" y="5333360"/>
            <a:ext cx="670517" cy="670517"/>
          </a:xfrm>
          <a:prstGeom prst="rect">
            <a:avLst/>
          </a:prstGeom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2A91EA29-D1EA-4797-B953-C53A8C93702A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589A145B-29F2-4CF2-AE66-29F2B151AD41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C1CD9170-8AEF-4832-880E-048CFDBCF955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C5DACE20-90AC-438B-B978-B99DD14D775A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698A1915-575E-437E-A792-3DA748754687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2A5EFC13-395E-40B0-8354-D4E6EF85AD6E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0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 animBg="1"/>
      <p:bldP spid="24" grpId="0"/>
      <p:bldP spid="48" grpId="0" animBg="1"/>
      <p:bldP spid="49" grpId="0"/>
      <p:bldP spid="51" grpId="0" animBg="1"/>
      <p:bldP spid="5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80F7BD-6003-4592-9BA8-6A4B0CCECBB4}"/>
              </a:ext>
            </a:extLst>
          </p:cNvPr>
          <p:cNvSpPr/>
          <p:nvPr/>
        </p:nvSpPr>
        <p:spPr>
          <a:xfrm>
            <a:off x="6405994" y="0"/>
            <a:ext cx="4956182" cy="6858000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solidFill>
              <a:schemeClr val="tx1">
                <a:alpha val="5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F35653C9-9A72-42D4-BB8F-A5C65EE2883F}"/>
              </a:ext>
            </a:extLst>
          </p:cNvPr>
          <p:cNvSpPr/>
          <p:nvPr/>
        </p:nvSpPr>
        <p:spPr>
          <a:xfrm>
            <a:off x="5984978" y="1180854"/>
            <a:ext cx="840351" cy="840351"/>
          </a:xfrm>
          <a:prstGeom prst="flowChartConnector">
            <a:avLst/>
          </a:prstGeom>
          <a:solidFill>
            <a:srgbClr val="20202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BBCAEA-39C7-4BEB-A868-A1984B87666E}"/>
              </a:ext>
            </a:extLst>
          </p:cNvPr>
          <p:cNvSpPr txBox="1"/>
          <p:nvPr/>
        </p:nvSpPr>
        <p:spPr>
          <a:xfrm>
            <a:off x="7117252" y="1018392"/>
            <a:ext cx="393731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rgbClr val="C457A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МАНИПУЛАЦИИ</a:t>
            </a:r>
          </a:p>
          <a:p>
            <a:endParaRPr lang="bg-BG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Системата има за цел </a:t>
            </a:r>
            <a:r>
              <a:rPr lang="bg-BG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да 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пази описание и цена за всяка манипулация която се предлага от клиниката</a:t>
            </a:r>
            <a:endParaRPr lang="en-US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8" name="Flowchart: Connector 47">
            <a:extLst>
              <a:ext uri="{FF2B5EF4-FFF2-40B4-BE49-F238E27FC236}">
                <a16:creationId xmlns:a16="http://schemas.microsoft.com/office/drawing/2014/main" id="{D04EF04A-1E2D-48CD-A9FC-4F8437F8614A}"/>
              </a:ext>
            </a:extLst>
          </p:cNvPr>
          <p:cNvSpPr/>
          <p:nvPr/>
        </p:nvSpPr>
        <p:spPr>
          <a:xfrm>
            <a:off x="5982545" y="3228731"/>
            <a:ext cx="840351" cy="840351"/>
          </a:xfrm>
          <a:prstGeom prst="flowChartConnector">
            <a:avLst/>
          </a:prstGeom>
          <a:solidFill>
            <a:srgbClr val="20202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05F4BA5-873E-4AF7-821C-05EAF3193364}"/>
              </a:ext>
            </a:extLst>
          </p:cNvPr>
          <p:cNvSpPr txBox="1"/>
          <p:nvPr/>
        </p:nvSpPr>
        <p:spPr>
          <a:xfrm>
            <a:off x="7114819" y="3066269"/>
            <a:ext cx="393731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rgbClr val="8D57C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НОВ ПРЕГЛЕД</a:t>
            </a:r>
          </a:p>
          <a:p>
            <a:endParaRPr lang="bg-BG" sz="1000" dirty="0">
              <a:solidFill>
                <a:srgbClr val="F9DD5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Системата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има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за цел да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улесни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записването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и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провеждането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на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преглед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при един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лекар</a:t>
            </a:r>
            <a:endParaRPr lang="en-US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1" name="Flowchart: Connector 50">
            <a:extLst>
              <a:ext uri="{FF2B5EF4-FFF2-40B4-BE49-F238E27FC236}">
                <a16:creationId xmlns:a16="http://schemas.microsoft.com/office/drawing/2014/main" id="{C0F8728E-1A3F-48A1-AB5A-12B6ABA0F564}"/>
              </a:ext>
            </a:extLst>
          </p:cNvPr>
          <p:cNvSpPr/>
          <p:nvPr/>
        </p:nvSpPr>
        <p:spPr>
          <a:xfrm>
            <a:off x="5982545" y="5202724"/>
            <a:ext cx="840351" cy="840351"/>
          </a:xfrm>
          <a:prstGeom prst="flowChartConnector">
            <a:avLst/>
          </a:prstGeom>
          <a:solidFill>
            <a:srgbClr val="20202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D87D5B5-5BCD-414D-81C8-2A58E211783E}"/>
              </a:ext>
            </a:extLst>
          </p:cNvPr>
          <p:cNvSpPr txBox="1"/>
          <p:nvPr/>
        </p:nvSpPr>
        <p:spPr>
          <a:xfrm>
            <a:off x="7114819" y="5040262"/>
            <a:ext cx="39373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ИСТОРИЯ НА ПРЕГЛЕДИ</a:t>
            </a:r>
          </a:p>
          <a:p>
            <a:endParaRPr lang="bg-BG" sz="1000" dirty="0">
              <a:solidFill>
                <a:srgbClr val="F9DD5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Системата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има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за цел да пази история на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прегледи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за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всеки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пациент</a:t>
            </a:r>
            <a:endParaRPr lang="en-US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6" name="Graphic 15" descr="Tooth">
            <a:extLst>
              <a:ext uri="{FF2B5EF4-FFF2-40B4-BE49-F238E27FC236}">
                <a16:creationId xmlns:a16="http://schemas.microsoft.com/office/drawing/2014/main" id="{572774C6-1D64-43DA-9B70-9A6BCEDA5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9250" y="1382866"/>
            <a:ext cx="487328" cy="487328"/>
          </a:xfrm>
          <a:prstGeom prst="rect">
            <a:avLst/>
          </a:prstGeom>
        </p:spPr>
      </p:pic>
      <p:pic>
        <p:nvPicPr>
          <p:cNvPr id="6" name="Graphic 5" descr="Checklist">
            <a:extLst>
              <a:ext uri="{FF2B5EF4-FFF2-40B4-BE49-F238E27FC236}">
                <a16:creationId xmlns:a16="http://schemas.microsoft.com/office/drawing/2014/main" id="{2A54F720-7019-4C5C-B995-858B7EC393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68243" y="5386436"/>
            <a:ext cx="495784" cy="495784"/>
          </a:xfrm>
          <a:prstGeom prst="rect">
            <a:avLst/>
          </a:prstGeom>
        </p:spPr>
      </p:pic>
      <p:pic>
        <p:nvPicPr>
          <p:cNvPr id="8" name="Graphic 7" descr="Clipboard">
            <a:extLst>
              <a:ext uri="{FF2B5EF4-FFF2-40B4-BE49-F238E27FC236}">
                <a16:creationId xmlns:a16="http://schemas.microsoft.com/office/drawing/2014/main" id="{13398141-A359-45E7-B210-0683AF0662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58321" y="3391502"/>
            <a:ext cx="499295" cy="4992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310512-EB2D-428A-9ABA-DB0A94696200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ЦЕЛ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НА СИСТЕМАТА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9831976D-5261-4495-A922-0EC473913FD3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60ED2BE8-89FB-4BF6-AB86-517E68DDB431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A09D5AE1-1A59-4379-8C44-7D70B41BEC63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F919CB81-6488-4D7D-837B-307C94133835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71A34A79-9616-4ED5-A1AA-9ACCC80C1BE1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3723CA86-FDE7-48B1-ACE3-F554954192CB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79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 animBg="1"/>
      <p:bldP spid="24" grpId="0"/>
      <p:bldP spid="48" grpId="0" animBg="1"/>
      <p:bldP spid="49" grpId="0"/>
      <p:bldP spid="51" grpId="0" animBg="1"/>
      <p:bldP spid="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80F7BD-6003-4592-9BA8-6A4B0CCECBB4}"/>
              </a:ext>
            </a:extLst>
          </p:cNvPr>
          <p:cNvSpPr/>
          <p:nvPr/>
        </p:nvSpPr>
        <p:spPr>
          <a:xfrm>
            <a:off x="6405994" y="1"/>
            <a:ext cx="4956182" cy="5167086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solidFill>
              <a:schemeClr val="tx1">
                <a:alpha val="5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F35653C9-9A72-42D4-BB8F-A5C65EE2883F}"/>
              </a:ext>
            </a:extLst>
          </p:cNvPr>
          <p:cNvSpPr/>
          <p:nvPr/>
        </p:nvSpPr>
        <p:spPr>
          <a:xfrm>
            <a:off x="5984978" y="1180854"/>
            <a:ext cx="840351" cy="840351"/>
          </a:xfrm>
          <a:prstGeom prst="flowChartConnector">
            <a:avLst/>
          </a:prstGeom>
          <a:solidFill>
            <a:srgbClr val="20202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BBCAEA-39C7-4BEB-A868-A1984B87666E}"/>
              </a:ext>
            </a:extLst>
          </p:cNvPr>
          <p:cNvSpPr txBox="1"/>
          <p:nvPr/>
        </p:nvSpPr>
        <p:spPr>
          <a:xfrm>
            <a:off x="7117252" y="1018392"/>
            <a:ext cx="393731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rgbClr val="F9DD5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СТАТУС НА ЗАПИСАН ЧАС</a:t>
            </a:r>
          </a:p>
          <a:p>
            <a:endParaRPr lang="en-US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Системата има за цел да предоставя информация за това дали пациента е пристигнал, закъснява или спешно се нуждае от помощ</a:t>
            </a:r>
            <a:endParaRPr lang="en-US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BEAB58F3-63B5-45E5-BC60-76DA5A25529E}"/>
              </a:ext>
            </a:extLst>
          </p:cNvPr>
          <p:cNvSpPr/>
          <p:nvPr/>
        </p:nvSpPr>
        <p:spPr>
          <a:xfrm>
            <a:off x="5984978" y="3312688"/>
            <a:ext cx="840351" cy="840351"/>
          </a:xfrm>
          <a:prstGeom prst="flowChartConnector">
            <a:avLst/>
          </a:prstGeom>
          <a:solidFill>
            <a:srgbClr val="20202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B4EC14-82BA-4ED6-A036-0CC39AD60E60}"/>
              </a:ext>
            </a:extLst>
          </p:cNvPr>
          <p:cNvSpPr txBox="1"/>
          <p:nvPr/>
        </p:nvSpPr>
        <p:spPr>
          <a:xfrm>
            <a:off x="7117252" y="3150226"/>
            <a:ext cx="393731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rgbClr val="3CD46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ДОСТЪП ЧРЕЗ ИНТЕРНЕТ</a:t>
            </a:r>
            <a:endParaRPr lang="bg-BG" sz="1000" dirty="0">
              <a:solidFill>
                <a:srgbClr val="F9DD5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Системата има за цел да предоставя лесен достъп до цялата информация за график, прегледи и пациенти без значение от устройството</a:t>
            </a:r>
            <a:endParaRPr lang="en-US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Graphic 8" descr="Clock">
            <a:extLst>
              <a:ext uri="{FF2B5EF4-FFF2-40B4-BE49-F238E27FC236}">
                <a16:creationId xmlns:a16="http://schemas.microsoft.com/office/drawing/2014/main" id="{97EA5850-0D70-44A5-9D6B-6A61F05EA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28042" y="1326504"/>
            <a:ext cx="568222" cy="5682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D279FC-249E-421A-871C-978B2D5A9C17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ЦЕЛ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НА СИСТЕМАТА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0A0A1773-5BEE-4723-B3A7-D53C3587DB87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030387EE-AED7-47C1-9603-FF853ACE59B2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1CC54930-452C-4037-8110-8D6D24F2503E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4FCC8316-0CF0-40F0-AA25-2F57137FB618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79DF5507-0838-487C-878F-D689EE2D3F94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3DACB311-85C4-4CB7-94E7-62D14B018610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 descr="Smart Phone">
            <a:extLst>
              <a:ext uri="{FF2B5EF4-FFF2-40B4-BE49-F238E27FC236}">
                <a16:creationId xmlns:a16="http://schemas.microsoft.com/office/drawing/2014/main" id="{EC1DA1E6-6499-47F1-839C-3259AE6EE6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68354" y="3489064"/>
            <a:ext cx="487597" cy="48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3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 animBg="1"/>
      <p:bldP spid="24" grpId="0"/>
      <p:bldP spid="6" grpId="0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73B628-9002-4D4C-A7A3-FD2AB8BE97C6}"/>
              </a:ext>
            </a:extLst>
          </p:cNvPr>
          <p:cNvSpPr txBox="1"/>
          <p:nvPr/>
        </p:nvSpPr>
        <p:spPr>
          <a:xfrm>
            <a:off x="3390885" y="2388678"/>
            <a:ext cx="3419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Първоначална среща </a:t>
            </a:r>
          </a:p>
          <a:p>
            <a:r>
              <a:rPr lang="bg-BG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 лекар</a:t>
            </a:r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7C0049E8-5C8E-402A-8C2B-026573B49507}"/>
              </a:ext>
            </a:extLst>
          </p:cNvPr>
          <p:cNvSpPr/>
          <p:nvPr/>
        </p:nvSpPr>
        <p:spPr>
          <a:xfrm>
            <a:off x="2785403" y="3330430"/>
            <a:ext cx="872197" cy="872197"/>
          </a:xfrm>
          <a:prstGeom prst="flowChartConnector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01</a:t>
            </a:r>
            <a:endParaRPr lang="en-US" sz="2400" dirty="0">
              <a:solidFill>
                <a:srgbClr val="CBCBCB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BE5F303C-246D-4705-875E-3253F9F1B265}"/>
              </a:ext>
            </a:extLst>
          </p:cNvPr>
          <p:cNvSpPr/>
          <p:nvPr/>
        </p:nvSpPr>
        <p:spPr>
          <a:xfrm>
            <a:off x="6255429" y="3318364"/>
            <a:ext cx="872197" cy="872197"/>
          </a:xfrm>
          <a:prstGeom prst="flowChartConnector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02</a:t>
            </a:r>
            <a:endParaRPr lang="en-US" sz="2400" dirty="0">
              <a:solidFill>
                <a:srgbClr val="CBCBCB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8D933A-AA61-4C6E-8660-113CFFC2BEDC}"/>
              </a:ext>
            </a:extLst>
          </p:cNvPr>
          <p:cNvCxnSpPr>
            <a:cxnSpLocks/>
          </p:cNvCxnSpPr>
          <p:nvPr/>
        </p:nvCxnSpPr>
        <p:spPr>
          <a:xfrm flipV="1">
            <a:off x="3657600" y="3752120"/>
            <a:ext cx="2586111" cy="1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E506E31-E68D-4B91-B5E2-838A6899DC6F}"/>
              </a:ext>
            </a:extLst>
          </p:cNvPr>
          <p:cNvCxnSpPr>
            <a:cxnSpLocks/>
          </p:cNvCxnSpPr>
          <p:nvPr/>
        </p:nvCxnSpPr>
        <p:spPr>
          <a:xfrm flipV="1">
            <a:off x="7115908" y="3752118"/>
            <a:ext cx="5076092" cy="2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76A397-DE5F-4D48-A0BE-59F4FE36FE56}"/>
              </a:ext>
            </a:extLst>
          </p:cNvPr>
          <p:cNvCxnSpPr/>
          <p:nvPr/>
        </p:nvCxnSpPr>
        <p:spPr>
          <a:xfrm flipV="1">
            <a:off x="3221498" y="2678003"/>
            <a:ext cx="0" cy="640361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0FA281B-826F-4EC7-BCB2-92BD543CE59E}"/>
              </a:ext>
            </a:extLst>
          </p:cNvPr>
          <p:cNvCxnSpPr/>
          <p:nvPr/>
        </p:nvCxnSpPr>
        <p:spPr>
          <a:xfrm flipV="1">
            <a:off x="6702855" y="4190561"/>
            <a:ext cx="0" cy="640361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95FEAF1-3747-498B-832D-6E34F655B7C9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ИСТОРИЯ 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НА СИСТЕМАТА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C69D597-315E-4572-A85C-2B726704D729}"/>
              </a:ext>
            </a:extLst>
          </p:cNvPr>
          <p:cNvSpPr/>
          <p:nvPr/>
        </p:nvSpPr>
        <p:spPr>
          <a:xfrm>
            <a:off x="3113550" y="2462107"/>
            <a:ext cx="215896" cy="215896"/>
          </a:xfrm>
          <a:prstGeom prst="ellipse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724135-99D7-4EB5-AF16-AA93F80D817A}"/>
              </a:ext>
            </a:extLst>
          </p:cNvPr>
          <p:cNvSpPr/>
          <p:nvPr/>
        </p:nvSpPr>
        <p:spPr>
          <a:xfrm>
            <a:off x="6594907" y="4820032"/>
            <a:ext cx="215896" cy="215896"/>
          </a:xfrm>
          <a:prstGeom prst="ellipse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 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BBF364-EE97-482A-B590-F6D1ADA5C7C8}"/>
              </a:ext>
            </a:extLst>
          </p:cNvPr>
          <p:cNvSpPr txBox="1"/>
          <p:nvPr/>
        </p:nvSpPr>
        <p:spPr>
          <a:xfrm>
            <a:off x="6858428" y="4768826"/>
            <a:ext cx="4395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Преглед на съществуващи </a:t>
            </a:r>
          </a:p>
          <a:p>
            <a:r>
              <a:rPr lang="bg-BG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решения</a:t>
            </a:r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AAC3CC37-9112-4A78-967C-311009B18C6A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80F38EFB-90CB-45AC-9F2F-3D2615E9DEA6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C67BD64B-5B88-47B9-BD94-785714B59934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CA714154-94EA-4DEC-BEC7-BD2E12509C10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1817E96A-DE3A-4561-8B0F-13245BD6557D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CA7E0F94-1025-44A2-ACA7-4AC24CF9150C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99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 animBg="1"/>
      <p:bldP spid="35" grpId="0" animBg="1"/>
      <p:bldP spid="2" grpId="0" animBg="1"/>
      <p:bldP spid="18" grpId="0" animBg="1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73B628-9002-4D4C-A7A3-FD2AB8BE97C6}"/>
              </a:ext>
            </a:extLst>
          </p:cNvPr>
          <p:cNvSpPr txBox="1"/>
          <p:nvPr/>
        </p:nvSpPr>
        <p:spPr>
          <a:xfrm>
            <a:off x="3390885" y="2388678"/>
            <a:ext cx="3725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Извличане на изискванията посредством интервю</a:t>
            </a:r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7C0049E8-5C8E-402A-8C2B-026573B49507}"/>
              </a:ext>
            </a:extLst>
          </p:cNvPr>
          <p:cNvSpPr/>
          <p:nvPr/>
        </p:nvSpPr>
        <p:spPr>
          <a:xfrm>
            <a:off x="2785403" y="3330430"/>
            <a:ext cx="872197" cy="872197"/>
          </a:xfrm>
          <a:prstGeom prst="flowChartConnector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03</a:t>
            </a:r>
            <a:endParaRPr lang="en-US" sz="2400" dirty="0">
              <a:solidFill>
                <a:srgbClr val="CBCBCB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BE5F303C-246D-4705-875E-3253F9F1B265}"/>
              </a:ext>
            </a:extLst>
          </p:cNvPr>
          <p:cNvSpPr/>
          <p:nvPr/>
        </p:nvSpPr>
        <p:spPr>
          <a:xfrm>
            <a:off x="6255429" y="3318364"/>
            <a:ext cx="872197" cy="872197"/>
          </a:xfrm>
          <a:prstGeom prst="flowChartConnector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04</a:t>
            </a:r>
            <a:endParaRPr lang="en-US" sz="2400" dirty="0">
              <a:solidFill>
                <a:srgbClr val="CBCBCB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8D933A-AA61-4C6E-8660-113CFFC2BEDC}"/>
              </a:ext>
            </a:extLst>
          </p:cNvPr>
          <p:cNvCxnSpPr>
            <a:cxnSpLocks/>
          </p:cNvCxnSpPr>
          <p:nvPr/>
        </p:nvCxnSpPr>
        <p:spPr>
          <a:xfrm flipV="1">
            <a:off x="3657600" y="3752120"/>
            <a:ext cx="2586111" cy="1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E506E31-E68D-4B91-B5E2-838A6899DC6F}"/>
              </a:ext>
            </a:extLst>
          </p:cNvPr>
          <p:cNvCxnSpPr>
            <a:cxnSpLocks/>
          </p:cNvCxnSpPr>
          <p:nvPr/>
        </p:nvCxnSpPr>
        <p:spPr>
          <a:xfrm flipV="1">
            <a:off x="7115908" y="3752118"/>
            <a:ext cx="5076092" cy="2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76A397-DE5F-4D48-A0BE-59F4FE36FE56}"/>
              </a:ext>
            </a:extLst>
          </p:cNvPr>
          <p:cNvCxnSpPr/>
          <p:nvPr/>
        </p:nvCxnSpPr>
        <p:spPr>
          <a:xfrm flipV="1">
            <a:off x="3221498" y="2678003"/>
            <a:ext cx="0" cy="640361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0FA281B-826F-4EC7-BCB2-92BD543CE59E}"/>
              </a:ext>
            </a:extLst>
          </p:cNvPr>
          <p:cNvCxnSpPr/>
          <p:nvPr/>
        </p:nvCxnSpPr>
        <p:spPr>
          <a:xfrm flipV="1">
            <a:off x="6702855" y="4190561"/>
            <a:ext cx="0" cy="640361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3C69D597-315E-4572-A85C-2B726704D729}"/>
              </a:ext>
            </a:extLst>
          </p:cNvPr>
          <p:cNvSpPr/>
          <p:nvPr/>
        </p:nvSpPr>
        <p:spPr>
          <a:xfrm>
            <a:off x="3113550" y="2462107"/>
            <a:ext cx="215896" cy="215896"/>
          </a:xfrm>
          <a:prstGeom prst="ellipse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724135-99D7-4EB5-AF16-AA93F80D817A}"/>
              </a:ext>
            </a:extLst>
          </p:cNvPr>
          <p:cNvSpPr/>
          <p:nvPr/>
        </p:nvSpPr>
        <p:spPr>
          <a:xfrm>
            <a:off x="6594907" y="4820032"/>
            <a:ext cx="215896" cy="215896"/>
          </a:xfrm>
          <a:prstGeom prst="ellipse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 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BBF364-EE97-482A-B590-F6D1ADA5C7C8}"/>
              </a:ext>
            </a:extLst>
          </p:cNvPr>
          <p:cNvSpPr txBox="1"/>
          <p:nvPr/>
        </p:nvSpPr>
        <p:spPr>
          <a:xfrm>
            <a:off x="6858428" y="4768826"/>
            <a:ext cx="4395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Проектиране на системата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651B7CB-BB82-42FF-96C2-73024C1A2B63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0" y="3752118"/>
            <a:ext cx="2785403" cy="14411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4843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 animBg="1"/>
      <p:bldP spid="35" grpId="0" animBg="1"/>
      <p:bldP spid="2" grpId="0" animBg="1"/>
      <p:bldP spid="18" grpId="0" animBg="1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73B628-9002-4D4C-A7A3-FD2AB8BE97C6}"/>
              </a:ext>
            </a:extLst>
          </p:cNvPr>
          <p:cNvSpPr txBox="1"/>
          <p:nvPr/>
        </p:nvSpPr>
        <p:spPr>
          <a:xfrm>
            <a:off x="3390885" y="2388678"/>
            <a:ext cx="3725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Среща с лекар</a:t>
            </a:r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7C0049E8-5C8E-402A-8C2B-026573B49507}"/>
              </a:ext>
            </a:extLst>
          </p:cNvPr>
          <p:cNvSpPr/>
          <p:nvPr/>
        </p:nvSpPr>
        <p:spPr>
          <a:xfrm>
            <a:off x="2785403" y="3330430"/>
            <a:ext cx="872197" cy="872197"/>
          </a:xfrm>
          <a:prstGeom prst="flowChartConnector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05</a:t>
            </a:r>
            <a:endParaRPr lang="en-US" sz="2400" dirty="0">
              <a:solidFill>
                <a:srgbClr val="CBCBCB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BE5F303C-246D-4705-875E-3253F9F1B265}"/>
              </a:ext>
            </a:extLst>
          </p:cNvPr>
          <p:cNvSpPr/>
          <p:nvPr/>
        </p:nvSpPr>
        <p:spPr>
          <a:xfrm>
            <a:off x="6255429" y="3318364"/>
            <a:ext cx="872197" cy="872197"/>
          </a:xfrm>
          <a:prstGeom prst="flowChartConnector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06</a:t>
            </a:r>
            <a:endParaRPr lang="en-US" sz="2400" dirty="0">
              <a:solidFill>
                <a:srgbClr val="CBCBCB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8D933A-AA61-4C6E-8660-113CFFC2BEDC}"/>
              </a:ext>
            </a:extLst>
          </p:cNvPr>
          <p:cNvCxnSpPr>
            <a:cxnSpLocks/>
          </p:cNvCxnSpPr>
          <p:nvPr/>
        </p:nvCxnSpPr>
        <p:spPr>
          <a:xfrm flipV="1">
            <a:off x="3657600" y="3752120"/>
            <a:ext cx="2586111" cy="1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E506E31-E68D-4B91-B5E2-838A6899DC6F}"/>
              </a:ext>
            </a:extLst>
          </p:cNvPr>
          <p:cNvCxnSpPr>
            <a:cxnSpLocks/>
          </p:cNvCxnSpPr>
          <p:nvPr/>
        </p:nvCxnSpPr>
        <p:spPr>
          <a:xfrm flipV="1">
            <a:off x="7115908" y="3752118"/>
            <a:ext cx="5076092" cy="2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76A397-DE5F-4D48-A0BE-59F4FE36FE56}"/>
              </a:ext>
            </a:extLst>
          </p:cNvPr>
          <p:cNvCxnSpPr/>
          <p:nvPr/>
        </p:nvCxnSpPr>
        <p:spPr>
          <a:xfrm flipV="1">
            <a:off x="3221498" y="2678003"/>
            <a:ext cx="0" cy="640361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0FA281B-826F-4EC7-BCB2-92BD543CE59E}"/>
              </a:ext>
            </a:extLst>
          </p:cNvPr>
          <p:cNvCxnSpPr/>
          <p:nvPr/>
        </p:nvCxnSpPr>
        <p:spPr>
          <a:xfrm flipV="1">
            <a:off x="6702855" y="4190561"/>
            <a:ext cx="0" cy="640361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3C69D597-315E-4572-A85C-2B726704D729}"/>
              </a:ext>
            </a:extLst>
          </p:cNvPr>
          <p:cNvSpPr/>
          <p:nvPr/>
        </p:nvSpPr>
        <p:spPr>
          <a:xfrm>
            <a:off x="3113550" y="2462107"/>
            <a:ext cx="215896" cy="215896"/>
          </a:xfrm>
          <a:prstGeom prst="ellipse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724135-99D7-4EB5-AF16-AA93F80D817A}"/>
              </a:ext>
            </a:extLst>
          </p:cNvPr>
          <p:cNvSpPr/>
          <p:nvPr/>
        </p:nvSpPr>
        <p:spPr>
          <a:xfrm>
            <a:off x="6594907" y="4820032"/>
            <a:ext cx="215896" cy="215896"/>
          </a:xfrm>
          <a:prstGeom prst="ellipse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 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BBF364-EE97-482A-B590-F6D1ADA5C7C8}"/>
              </a:ext>
            </a:extLst>
          </p:cNvPr>
          <p:cNvSpPr txBox="1"/>
          <p:nvPr/>
        </p:nvSpPr>
        <p:spPr>
          <a:xfrm>
            <a:off x="6858428" y="4768826"/>
            <a:ext cx="4395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Разработка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651B7CB-BB82-42FF-96C2-73024C1A2B63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0" y="3752118"/>
            <a:ext cx="2785403" cy="14411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40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 animBg="1"/>
      <p:bldP spid="35" grpId="0" animBg="1"/>
      <p:bldP spid="2" grpId="0" animBg="1"/>
      <p:bldP spid="18" grpId="0" animBg="1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903</TotalTime>
  <Words>432</Words>
  <Application>Microsoft Office PowerPoint</Application>
  <PresentationFormat>Widescreen</PresentationFormat>
  <Paragraphs>126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Segoe UI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Лидия Ситновска</dc:creator>
  <cp:lastModifiedBy>Aleksandar Stankovski</cp:lastModifiedBy>
  <cp:revision>114</cp:revision>
  <dcterms:created xsi:type="dcterms:W3CDTF">2018-03-10T12:50:36Z</dcterms:created>
  <dcterms:modified xsi:type="dcterms:W3CDTF">2018-03-19T08:24:30Z</dcterms:modified>
</cp:coreProperties>
</file>